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63" r:id="rId4"/>
    <p:sldId id="260" r:id="rId5"/>
    <p:sldId id="261" r:id="rId6"/>
    <p:sldId id="264" r:id="rId7"/>
    <p:sldId id="265" r:id="rId8"/>
    <p:sldId id="293" r:id="rId9"/>
    <p:sldId id="292" r:id="rId10"/>
    <p:sldId id="268" r:id="rId11"/>
    <p:sldId id="269" r:id="rId12"/>
    <p:sldId id="360" r:id="rId13"/>
    <p:sldId id="358" r:id="rId14"/>
    <p:sldId id="375" r:id="rId15"/>
    <p:sldId id="374" r:id="rId16"/>
    <p:sldId id="372" r:id="rId17"/>
    <p:sldId id="364" r:id="rId18"/>
    <p:sldId id="365" r:id="rId19"/>
    <p:sldId id="323" r:id="rId20"/>
    <p:sldId id="367" r:id="rId21"/>
    <p:sldId id="275" r:id="rId22"/>
    <p:sldId id="277" r:id="rId23"/>
    <p:sldId id="278" r:id="rId24"/>
    <p:sldId id="279" r:id="rId25"/>
    <p:sldId id="370" r:id="rId26"/>
    <p:sldId id="282" r:id="rId27"/>
    <p:sldId id="283" r:id="rId28"/>
    <p:sldId id="284" r:id="rId29"/>
    <p:sldId id="286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3" userDrawn="1">
          <p15:clr>
            <a:srgbClr val="A4A3A4"/>
          </p15:clr>
        </p15:guide>
        <p15:guide id="3" orient="horz" pos="218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odora Baluta" initials="TB" lastIdx="34" clrIdx="0">
    <p:extLst>
      <p:ext uri="{19B8F6BF-5375-455C-9EA6-DF929625EA0E}">
        <p15:presenceInfo xmlns:p15="http://schemas.microsoft.com/office/powerpoint/2012/main" userId="S::e0147067@u.nus.edu::10433c8f-6af6-47df-969f-c908026d2a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86CC"/>
    <a:srgbClr val="F06C00"/>
    <a:srgbClr val="FE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5"/>
    <p:restoredTop sz="62721"/>
  </p:normalViewPr>
  <p:slideViewPr>
    <p:cSldViewPr snapToGrid="0" snapToObjects="1" showGuides="1">
      <p:cViewPr varScale="1">
        <p:scale>
          <a:sx n="73" d="100"/>
          <a:sy n="73" d="100"/>
        </p:scale>
        <p:origin x="1672" y="184"/>
      </p:cViewPr>
      <p:guideLst>
        <p:guide pos="3863"/>
        <p:guide orient="horz" pos="218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Plain BNN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ARCH1</c:v>
                </c:pt>
                <c:pt idx="1">
                  <c:v>ARCH2</c:v>
                </c:pt>
                <c:pt idx="2">
                  <c:v>ARCH3</c:v>
                </c:pt>
                <c:pt idx="3">
                  <c:v>ARCH4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561</c:v>
                </c:pt>
                <c:pt idx="1">
                  <c:v>789</c:v>
                </c:pt>
                <c:pt idx="2">
                  <c:v>518</c:v>
                </c:pt>
                <c:pt idx="3">
                  <c:v>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34-A749-8E32-33C51B6A3A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Defense 1, Epoch=5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ARCH1</c:v>
                </c:pt>
                <c:pt idx="1">
                  <c:v>ARCH2</c:v>
                </c:pt>
                <c:pt idx="2">
                  <c:v>ARCH3</c:v>
                </c:pt>
                <c:pt idx="3">
                  <c:v>ARCH4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776</c:v>
                </c:pt>
                <c:pt idx="1">
                  <c:v>1249</c:v>
                </c:pt>
                <c:pt idx="2">
                  <c:v>431</c:v>
                </c:pt>
                <c:pt idx="3">
                  <c:v>890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C34-A749-8E32-33C51B6A3AD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Defense 2, Epoch=5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ARCH1</c:v>
                </c:pt>
                <c:pt idx="1">
                  <c:v>ARCH2</c:v>
                </c:pt>
                <c:pt idx="2">
                  <c:v>ARCH3</c:v>
                </c:pt>
                <c:pt idx="3">
                  <c:v>ARCH4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960</c:v>
                </c:pt>
                <c:pt idx="1">
                  <c:v>932</c:v>
                </c:pt>
                <c:pt idx="2">
                  <c:v>804</c:v>
                </c:pt>
                <c:pt idx="3">
                  <c:v>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C34-A749-8E32-33C51B6A3A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67251296"/>
        <c:axId val="1317178080"/>
      </c:barChart>
      <c:catAx>
        <c:axId val="126725129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17178080"/>
        <c:crosses val="autoZero"/>
        <c:auto val="1"/>
        <c:lblAlgn val="ctr"/>
        <c:lblOffset val="100"/>
        <c:noMultiLvlLbl val="0"/>
      </c:catAx>
      <c:valAx>
        <c:axId val="1317178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/>
                  <a:t>Number of Adversarial Samples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72512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7C888C-A2CA-4073-91BD-EB2299EE79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accent5_2" csCatId="accent5" phldr="1"/>
      <dgm:spPr/>
      <dgm:t>
        <a:bodyPr/>
        <a:lstStyle/>
        <a:p>
          <a:endParaRPr lang="en-US"/>
        </a:p>
      </dgm:t>
    </dgm:pt>
    <dgm:pt modelId="{9D83CA29-84DB-4427-9558-BE70B144A2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solidFill>
                <a:schemeClr val="tx1"/>
              </a:solidFill>
            </a:rPr>
            <a:t>Novel notion of quantitative verification for neural networks.</a:t>
          </a:r>
        </a:p>
      </dgm:t>
    </dgm:pt>
    <dgm:pt modelId="{8692ED57-DFC2-47AD-B550-C8C0FCAF57B1}" type="parTrans" cxnId="{2BE3A136-F8F5-4E00-BBD8-3AD205753831}">
      <dgm:prSet/>
      <dgm:spPr/>
      <dgm:t>
        <a:bodyPr/>
        <a:lstStyle/>
        <a:p>
          <a:endParaRPr lang="en-US"/>
        </a:p>
      </dgm:t>
    </dgm:pt>
    <dgm:pt modelId="{51EDEC2E-CAAF-42CE-B559-EB7094CE34D0}" type="sibTrans" cxnId="{2BE3A136-F8F5-4E00-BBD8-3AD205753831}">
      <dgm:prSet/>
      <dgm:spPr/>
      <dgm:t>
        <a:bodyPr/>
        <a:lstStyle/>
        <a:p>
          <a:endParaRPr lang="en-US"/>
        </a:p>
      </dgm:t>
    </dgm:pt>
    <dgm:pt modelId="{A58327CE-3F72-480A-AE65-8CF4E3B002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solidFill>
                <a:schemeClr val="tx1"/>
              </a:solidFill>
            </a:rPr>
            <a:t>Sound procedure to produce estimates of how often a property holds.</a:t>
          </a:r>
        </a:p>
      </dgm:t>
    </dgm:pt>
    <dgm:pt modelId="{A5AEA862-8470-4632-9D66-47BB3C1D81E5}" type="parTrans" cxnId="{16485038-E9D0-4ECE-9449-00B4CD97FC4D}">
      <dgm:prSet/>
      <dgm:spPr/>
      <dgm:t>
        <a:bodyPr/>
        <a:lstStyle/>
        <a:p>
          <a:endParaRPr lang="en-US"/>
        </a:p>
      </dgm:t>
    </dgm:pt>
    <dgm:pt modelId="{4CE76867-A368-4481-B196-CD08B9D396D3}" type="sibTrans" cxnId="{16485038-E9D0-4ECE-9449-00B4CD97FC4D}">
      <dgm:prSet/>
      <dgm:spPr/>
      <dgm:t>
        <a:bodyPr/>
        <a:lstStyle/>
        <a:p>
          <a:endParaRPr lang="en-US"/>
        </a:p>
      </dgm:t>
    </dgm:pt>
    <dgm:pt modelId="{0169632A-1592-427F-B111-7329CCF850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solidFill>
                <a:schemeClr val="tx1"/>
              </a:solidFill>
            </a:rPr>
            <a:t>Instantiated efficiently for binarized neural networks and 3 security applications in a tool called NPAQ.</a:t>
          </a:r>
        </a:p>
      </dgm:t>
    </dgm:pt>
    <dgm:pt modelId="{FC050265-843F-4D62-9870-11D0C9CCCE88}" type="parTrans" cxnId="{C5B6035F-2E91-4D5B-AE3B-7BFC40335D06}">
      <dgm:prSet/>
      <dgm:spPr/>
      <dgm:t>
        <a:bodyPr/>
        <a:lstStyle/>
        <a:p>
          <a:endParaRPr lang="en-US"/>
        </a:p>
      </dgm:t>
    </dgm:pt>
    <dgm:pt modelId="{39D575CD-6692-49F1-B188-55E42D8F2276}" type="sibTrans" cxnId="{C5B6035F-2E91-4D5B-AE3B-7BFC40335D06}">
      <dgm:prSet/>
      <dgm:spPr/>
      <dgm:t>
        <a:bodyPr/>
        <a:lstStyle/>
        <a:p>
          <a:endParaRPr lang="en-US"/>
        </a:p>
      </dgm:t>
    </dgm:pt>
    <dgm:pt modelId="{E70D3EE8-A122-4B47-8201-C8464D9D0D37}" type="pres">
      <dgm:prSet presAssocID="{1F7C888C-A2CA-4073-91BD-EB2299EE7974}" presName="root" presStyleCnt="0">
        <dgm:presLayoutVars>
          <dgm:dir/>
          <dgm:resizeHandles val="exact"/>
        </dgm:presLayoutVars>
      </dgm:prSet>
      <dgm:spPr/>
    </dgm:pt>
    <dgm:pt modelId="{18EB8FBE-4C00-4A5E-B557-38916DCCE96C}" type="pres">
      <dgm:prSet presAssocID="{9D83CA29-84DB-4427-9558-BE70B144A240}" presName="compNode" presStyleCnt="0"/>
      <dgm:spPr/>
    </dgm:pt>
    <dgm:pt modelId="{85C297B3-3A53-42FA-87E1-41CB4C1BA849}" type="pres">
      <dgm:prSet presAssocID="{9D83CA29-84DB-4427-9558-BE70B144A240}" presName="bgRect" presStyleLbl="bgShp" presStyleIdx="0" presStyleCnt="3"/>
      <dgm:spPr>
        <a:solidFill>
          <a:schemeClr val="bg2"/>
        </a:solidFill>
      </dgm:spPr>
    </dgm:pt>
    <dgm:pt modelId="{1809DCD7-CEA0-412A-A894-9414F1F3B392}" type="pres">
      <dgm:prSet presAssocID="{9D83CA29-84DB-4427-9558-BE70B144A24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F2B2D7A6-F290-465C-A6E1-2FB78B360082}" type="pres">
      <dgm:prSet presAssocID="{9D83CA29-84DB-4427-9558-BE70B144A240}" presName="spaceRect" presStyleCnt="0"/>
      <dgm:spPr/>
    </dgm:pt>
    <dgm:pt modelId="{FD37718B-1BE5-43C3-A47D-E8D67D5FDBEF}" type="pres">
      <dgm:prSet presAssocID="{9D83CA29-84DB-4427-9558-BE70B144A240}" presName="parTx" presStyleLbl="revTx" presStyleIdx="0" presStyleCnt="3">
        <dgm:presLayoutVars>
          <dgm:chMax val="0"/>
          <dgm:chPref val="0"/>
        </dgm:presLayoutVars>
      </dgm:prSet>
      <dgm:spPr/>
    </dgm:pt>
    <dgm:pt modelId="{F990C8CD-AF27-428A-B70A-B3201A30C3E2}" type="pres">
      <dgm:prSet presAssocID="{51EDEC2E-CAAF-42CE-B559-EB7094CE34D0}" presName="sibTrans" presStyleCnt="0"/>
      <dgm:spPr/>
    </dgm:pt>
    <dgm:pt modelId="{73D4AE2C-E602-418F-BB00-A9A2BA0922EA}" type="pres">
      <dgm:prSet presAssocID="{A58327CE-3F72-480A-AE65-8CF4E3B00224}" presName="compNode" presStyleCnt="0"/>
      <dgm:spPr/>
    </dgm:pt>
    <dgm:pt modelId="{D562BCC3-A985-45C6-A5B2-0524A4F39E2D}" type="pres">
      <dgm:prSet presAssocID="{A58327CE-3F72-480A-AE65-8CF4E3B00224}" presName="bgRect" presStyleLbl="bgShp" presStyleIdx="1" presStyleCnt="3"/>
      <dgm:spPr>
        <a:solidFill>
          <a:schemeClr val="bg2"/>
        </a:solidFill>
      </dgm:spPr>
    </dgm:pt>
    <dgm:pt modelId="{52C300C3-9A76-4547-8EA5-C5B7AC66C01A}" type="pres">
      <dgm:prSet presAssocID="{A58327CE-3F72-480A-AE65-8CF4E3B0022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3035AD12-C1E6-44E9-AD1B-8E9F4FE02462}" type="pres">
      <dgm:prSet presAssocID="{A58327CE-3F72-480A-AE65-8CF4E3B00224}" presName="spaceRect" presStyleCnt="0"/>
      <dgm:spPr/>
    </dgm:pt>
    <dgm:pt modelId="{A2298896-1E48-4213-9FC1-FB885B34478A}" type="pres">
      <dgm:prSet presAssocID="{A58327CE-3F72-480A-AE65-8CF4E3B00224}" presName="parTx" presStyleLbl="revTx" presStyleIdx="1" presStyleCnt="3">
        <dgm:presLayoutVars>
          <dgm:chMax val="0"/>
          <dgm:chPref val="0"/>
        </dgm:presLayoutVars>
      </dgm:prSet>
      <dgm:spPr/>
    </dgm:pt>
    <dgm:pt modelId="{DE2560E9-72F4-4D4D-91FD-9CE23F06EBB7}" type="pres">
      <dgm:prSet presAssocID="{4CE76867-A368-4481-B196-CD08B9D396D3}" presName="sibTrans" presStyleCnt="0"/>
      <dgm:spPr/>
    </dgm:pt>
    <dgm:pt modelId="{17B89BCA-4115-40F5-93B4-9B9BB5C0AF4D}" type="pres">
      <dgm:prSet presAssocID="{0169632A-1592-427F-B111-7329CCF850E8}" presName="compNode" presStyleCnt="0"/>
      <dgm:spPr/>
    </dgm:pt>
    <dgm:pt modelId="{17E574CB-9F1E-4269-B129-634FF73B7183}" type="pres">
      <dgm:prSet presAssocID="{0169632A-1592-427F-B111-7329CCF850E8}" presName="bgRect" presStyleLbl="bgShp" presStyleIdx="2" presStyleCnt="3"/>
      <dgm:spPr>
        <a:solidFill>
          <a:schemeClr val="bg2"/>
        </a:solidFill>
      </dgm:spPr>
    </dgm:pt>
    <dgm:pt modelId="{C3679FFE-0769-403B-A072-585998061EA4}" type="pres">
      <dgm:prSet presAssocID="{0169632A-1592-427F-B111-7329CCF850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4161994A-3804-4553-B535-4C8BFC864860}" type="pres">
      <dgm:prSet presAssocID="{0169632A-1592-427F-B111-7329CCF850E8}" presName="spaceRect" presStyleCnt="0"/>
      <dgm:spPr/>
    </dgm:pt>
    <dgm:pt modelId="{ED67E900-A1F4-4120-8686-F22FFFAD5D0A}" type="pres">
      <dgm:prSet presAssocID="{0169632A-1592-427F-B111-7329CCF850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CE27836-832A-48D2-8208-35DBCF05F19B}" type="presOf" srcId="{1F7C888C-A2CA-4073-91BD-EB2299EE7974}" destId="{E70D3EE8-A122-4B47-8201-C8464D9D0D37}" srcOrd="0" destOrd="0" presId="urn:microsoft.com/office/officeart/2018/2/layout/IconVerticalSolidList"/>
    <dgm:cxn modelId="{2BE3A136-F8F5-4E00-BBD8-3AD205753831}" srcId="{1F7C888C-A2CA-4073-91BD-EB2299EE7974}" destId="{9D83CA29-84DB-4427-9558-BE70B144A240}" srcOrd="0" destOrd="0" parTransId="{8692ED57-DFC2-47AD-B550-C8C0FCAF57B1}" sibTransId="{51EDEC2E-CAAF-42CE-B559-EB7094CE34D0}"/>
    <dgm:cxn modelId="{16485038-E9D0-4ECE-9449-00B4CD97FC4D}" srcId="{1F7C888C-A2CA-4073-91BD-EB2299EE7974}" destId="{A58327CE-3F72-480A-AE65-8CF4E3B00224}" srcOrd="1" destOrd="0" parTransId="{A5AEA862-8470-4632-9D66-47BB3C1D81E5}" sibTransId="{4CE76867-A368-4481-B196-CD08B9D396D3}"/>
    <dgm:cxn modelId="{C5B6035F-2E91-4D5B-AE3B-7BFC40335D06}" srcId="{1F7C888C-A2CA-4073-91BD-EB2299EE7974}" destId="{0169632A-1592-427F-B111-7329CCF850E8}" srcOrd="2" destOrd="0" parTransId="{FC050265-843F-4D62-9870-11D0C9CCCE88}" sibTransId="{39D575CD-6692-49F1-B188-55E42D8F2276}"/>
    <dgm:cxn modelId="{A99C9A72-90BA-47B3-9D42-494756B361AD}" type="presOf" srcId="{0169632A-1592-427F-B111-7329CCF850E8}" destId="{ED67E900-A1F4-4120-8686-F22FFFAD5D0A}" srcOrd="0" destOrd="0" presId="urn:microsoft.com/office/officeart/2018/2/layout/IconVerticalSolidList"/>
    <dgm:cxn modelId="{B3D3E279-8DF4-496D-883C-A375F69031EC}" type="presOf" srcId="{A58327CE-3F72-480A-AE65-8CF4E3B00224}" destId="{A2298896-1E48-4213-9FC1-FB885B34478A}" srcOrd="0" destOrd="0" presId="urn:microsoft.com/office/officeart/2018/2/layout/IconVerticalSolidList"/>
    <dgm:cxn modelId="{20FB30AE-9264-488F-A7E7-7C9D307CE843}" type="presOf" srcId="{9D83CA29-84DB-4427-9558-BE70B144A240}" destId="{FD37718B-1BE5-43C3-A47D-E8D67D5FDBEF}" srcOrd="0" destOrd="0" presId="urn:microsoft.com/office/officeart/2018/2/layout/IconVerticalSolidList"/>
    <dgm:cxn modelId="{C87A4C01-9295-493A-A9BA-8FDBB7D6E664}" type="presParOf" srcId="{E70D3EE8-A122-4B47-8201-C8464D9D0D37}" destId="{18EB8FBE-4C00-4A5E-B557-38916DCCE96C}" srcOrd="0" destOrd="0" presId="urn:microsoft.com/office/officeart/2018/2/layout/IconVerticalSolidList"/>
    <dgm:cxn modelId="{5973F533-FC28-415A-B287-A0F78511DF45}" type="presParOf" srcId="{18EB8FBE-4C00-4A5E-B557-38916DCCE96C}" destId="{85C297B3-3A53-42FA-87E1-41CB4C1BA849}" srcOrd="0" destOrd="0" presId="urn:microsoft.com/office/officeart/2018/2/layout/IconVerticalSolidList"/>
    <dgm:cxn modelId="{BEF135D7-6BE4-4083-B84D-07EEF55A2A23}" type="presParOf" srcId="{18EB8FBE-4C00-4A5E-B557-38916DCCE96C}" destId="{1809DCD7-CEA0-412A-A894-9414F1F3B392}" srcOrd="1" destOrd="0" presId="urn:microsoft.com/office/officeart/2018/2/layout/IconVerticalSolidList"/>
    <dgm:cxn modelId="{1704C8E1-D17F-42F1-9982-ADE21FCCFFBF}" type="presParOf" srcId="{18EB8FBE-4C00-4A5E-B557-38916DCCE96C}" destId="{F2B2D7A6-F290-465C-A6E1-2FB78B360082}" srcOrd="2" destOrd="0" presId="urn:microsoft.com/office/officeart/2018/2/layout/IconVerticalSolidList"/>
    <dgm:cxn modelId="{BA6CFB23-A95C-467C-A81C-28BAFFD943E9}" type="presParOf" srcId="{18EB8FBE-4C00-4A5E-B557-38916DCCE96C}" destId="{FD37718B-1BE5-43C3-A47D-E8D67D5FDBEF}" srcOrd="3" destOrd="0" presId="urn:microsoft.com/office/officeart/2018/2/layout/IconVerticalSolidList"/>
    <dgm:cxn modelId="{EEF544DA-807A-4FA2-A740-534BD234F8B2}" type="presParOf" srcId="{E70D3EE8-A122-4B47-8201-C8464D9D0D37}" destId="{F990C8CD-AF27-428A-B70A-B3201A30C3E2}" srcOrd="1" destOrd="0" presId="urn:microsoft.com/office/officeart/2018/2/layout/IconVerticalSolidList"/>
    <dgm:cxn modelId="{646B49F6-BD7F-4085-9D14-7D3508D2D197}" type="presParOf" srcId="{E70D3EE8-A122-4B47-8201-C8464D9D0D37}" destId="{73D4AE2C-E602-418F-BB00-A9A2BA0922EA}" srcOrd="2" destOrd="0" presId="urn:microsoft.com/office/officeart/2018/2/layout/IconVerticalSolidList"/>
    <dgm:cxn modelId="{34AD729D-F9D0-4934-995B-F45EEA910977}" type="presParOf" srcId="{73D4AE2C-E602-418F-BB00-A9A2BA0922EA}" destId="{D562BCC3-A985-45C6-A5B2-0524A4F39E2D}" srcOrd="0" destOrd="0" presId="urn:microsoft.com/office/officeart/2018/2/layout/IconVerticalSolidList"/>
    <dgm:cxn modelId="{59C0482C-34E5-4A38-8BE4-3858C08B13F3}" type="presParOf" srcId="{73D4AE2C-E602-418F-BB00-A9A2BA0922EA}" destId="{52C300C3-9A76-4547-8EA5-C5B7AC66C01A}" srcOrd="1" destOrd="0" presId="urn:microsoft.com/office/officeart/2018/2/layout/IconVerticalSolidList"/>
    <dgm:cxn modelId="{56AF9C34-7EF3-45F0-8055-387462D446E2}" type="presParOf" srcId="{73D4AE2C-E602-418F-BB00-A9A2BA0922EA}" destId="{3035AD12-C1E6-44E9-AD1B-8E9F4FE02462}" srcOrd="2" destOrd="0" presId="urn:microsoft.com/office/officeart/2018/2/layout/IconVerticalSolidList"/>
    <dgm:cxn modelId="{AA4537C9-7153-4A72-BA6B-3F677EE3927A}" type="presParOf" srcId="{73D4AE2C-E602-418F-BB00-A9A2BA0922EA}" destId="{A2298896-1E48-4213-9FC1-FB885B34478A}" srcOrd="3" destOrd="0" presId="urn:microsoft.com/office/officeart/2018/2/layout/IconVerticalSolidList"/>
    <dgm:cxn modelId="{39C199C2-770B-41CB-BC78-8071805A58EC}" type="presParOf" srcId="{E70D3EE8-A122-4B47-8201-C8464D9D0D37}" destId="{DE2560E9-72F4-4D4D-91FD-9CE23F06EBB7}" srcOrd="3" destOrd="0" presId="urn:microsoft.com/office/officeart/2018/2/layout/IconVerticalSolidList"/>
    <dgm:cxn modelId="{B595E6AE-EC2B-47E0-A305-A65B23376CD0}" type="presParOf" srcId="{E70D3EE8-A122-4B47-8201-C8464D9D0D37}" destId="{17B89BCA-4115-40F5-93B4-9B9BB5C0AF4D}" srcOrd="4" destOrd="0" presId="urn:microsoft.com/office/officeart/2018/2/layout/IconVerticalSolidList"/>
    <dgm:cxn modelId="{31FC345C-D391-44D7-9B44-3182863C3675}" type="presParOf" srcId="{17B89BCA-4115-40F5-93B4-9B9BB5C0AF4D}" destId="{17E574CB-9F1E-4269-B129-634FF73B7183}" srcOrd="0" destOrd="0" presId="urn:microsoft.com/office/officeart/2018/2/layout/IconVerticalSolidList"/>
    <dgm:cxn modelId="{64C7EE90-BF26-4A1D-853B-27FAB946C9F4}" type="presParOf" srcId="{17B89BCA-4115-40F5-93B4-9B9BB5C0AF4D}" destId="{C3679FFE-0769-403B-A072-585998061EA4}" srcOrd="1" destOrd="0" presId="urn:microsoft.com/office/officeart/2018/2/layout/IconVerticalSolidList"/>
    <dgm:cxn modelId="{B9041AD3-4155-4B92-A5BB-D6BE78B0A2DE}" type="presParOf" srcId="{17B89BCA-4115-40F5-93B4-9B9BB5C0AF4D}" destId="{4161994A-3804-4553-B535-4C8BFC864860}" srcOrd="2" destOrd="0" presId="urn:microsoft.com/office/officeart/2018/2/layout/IconVerticalSolidList"/>
    <dgm:cxn modelId="{806207D5-9D55-4163-B076-C61D63016D00}" type="presParOf" srcId="{17B89BCA-4115-40F5-93B4-9B9BB5C0AF4D}" destId="{ED67E900-A1F4-4120-8686-F22FFFAD5D0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C297B3-3A53-42FA-87E1-41CB4C1BA849}">
      <dsp:nvSpPr>
        <dsp:cNvPr id="0" name=""/>
        <dsp:cNvSpPr/>
      </dsp:nvSpPr>
      <dsp:spPr>
        <a:xfrm>
          <a:off x="0" y="597"/>
          <a:ext cx="10770219" cy="1398384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09DCD7-CEA0-412A-A894-9414F1F3B392}">
      <dsp:nvSpPr>
        <dsp:cNvPr id="0" name=""/>
        <dsp:cNvSpPr/>
      </dsp:nvSpPr>
      <dsp:spPr>
        <a:xfrm>
          <a:off x="423011" y="315234"/>
          <a:ext cx="769111" cy="769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7718B-1BE5-43C3-A47D-E8D67D5FDBEF}">
      <dsp:nvSpPr>
        <dsp:cNvPr id="0" name=""/>
        <dsp:cNvSpPr/>
      </dsp:nvSpPr>
      <dsp:spPr>
        <a:xfrm>
          <a:off x="1615133" y="597"/>
          <a:ext cx="9155086" cy="1398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96" tIns="147996" rIns="147996" bIns="14799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Novel notion of quantitative verification for neural networks.</a:t>
          </a:r>
        </a:p>
      </dsp:txBody>
      <dsp:txXfrm>
        <a:off x="1615133" y="597"/>
        <a:ext cx="9155086" cy="1398384"/>
      </dsp:txXfrm>
    </dsp:sp>
    <dsp:sp modelId="{D562BCC3-A985-45C6-A5B2-0524A4F39E2D}">
      <dsp:nvSpPr>
        <dsp:cNvPr id="0" name=""/>
        <dsp:cNvSpPr/>
      </dsp:nvSpPr>
      <dsp:spPr>
        <a:xfrm>
          <a:off x="0" y="1748577"/>
          <a:ext cx="10770219" cy="1398384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C300C3-9A76-4547-8EA5-C5B7AC66C01A}">
      <dsp:nvSpPr>
        <dsp:cNvPr id="0" name=""/>
        <dsp:cNvSpPr/>
      </dsp:nvSpPr>
      <dsp:spPr>
        <a:xfrm>
          <a:off x="423011" y="2063214"/>
          <a:ext cx="769111" cy="769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98896-1E48-4213-9FC1-FB885B34478A}">
      <dsp:nvSpPr>
        <dsp:cNvPr id="0" name=""/>
        <dsp:cNvSpPr/>
      </dsp:nvSpPr>
      <dsp:spPr>
        <a:xfrm>
          <a:off x="1615133" y="1748577"/>
          <a:ext cx="9155086" cy="1398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96" tIns="147996" rIns="147996" bIns="14799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Sound procedure to produce estimates of how often a property holds.</a:t>
          </a:r>
        </a:p>
      </dsp:txBody>
      <dsp:txXfrm>
        <a:off x="1615133" y="1748577"/>
        <a:ext cx="9155086" cy="1398384"/>
      </dsp:txXfrm>
    </dsp:sp>
    <dsp:sp modelId="{17E574CB-9F1E-4269-B129-634FF73B7183}">
      <dsp:nvSpPr>
        <dsp:cNvPr id="0" name=""/>
        <dsp:cNvSpPr/>
      </dsp:nvSpPr>
      <dsp:spPr>
        <a:xfrm>
          <a:off x="0" y="3496558"/>
          <a:ext cx="10770219" cy="1398384"/>
        </a:xfrm>
        <a:prstGeom prst="roundRect">
          <a:avLst>
            <a:gd name="adj" fmla="val 10000"/>
          </a:avLst>
        </a:prstGeom>
        <a:solidFill>
          <a:schemeClr val="bg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79FFE-0769-403B-A072-585998061EA4}">
      <dsp:nvSpPr>
        <dsp:cNvPr id="0" name=""/>
        <dsp:cNvSpPr/>
      </dsp:nvSpPr>
      <dsp:spPr>
        <a:xfrm>
          <a:off x="423011" y="3811194"/>
          <a:ext cx="769111" cy="769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67E900-A1F4-4120-8686-F22FFFAD5D0A}">
      <dsp:nvSpPr>
        <dsp:cNvPr id="0" name=""/>
        <dsp:cNvSpPr/>
      </dsp:nvSpPr>
      <dsp:spPr>
        <a:xfrm>
          <a:off x="1615133" y="3496558"/>
          <a:ext cx="9155086" cy="13983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996" tIns="147996" rIns="147996" bIns="147996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tx1"/>
              </a:solidFill>
            </a:rPr>
            <a:t>Instantiated efficiently for binarized neural networks and 3 security applications in a tool called NPAQ.</a:t>
          </a:r>
        </a:p>
      </dsp:txBody>
      <dsp:txXfrm>
        <a:off x="1615133" y="3496558"/>
        <a:ext cx="9155086" cy="13983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95D37-2C8C-1649-BD96-4447601410DE}" type="datetimeFigureOut">
              <a:rPr lang="en-US" smtClean="0"/>
              <a:t>5/31/20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A7DCF-CACD-1E4E-81AF-430C56F04E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44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0777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7e5903c4ae_1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7e5903c4ae_1_5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6" name="Google Shape;426;g7e5903c4ae_1_5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48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e5903c4ae_1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g7e5903c4ae_1_5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3" name="Google Shape;443;g7e5903c4ae_1_5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160782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e5903c4ae_1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e5903c4ae_1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939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7e5903c4ae_1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7e5903c4ae_1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9109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A7DCF-CACD-1E4E-81AF-430C56F04E0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50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DDF1E-E0C0-2045-93FD-CC29651A2B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923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1DDF1E-E0C0-2045-93FD-CC29651A2B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227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7e5903c4ae_1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7e5903c4ae_1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513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7e5903c4ae_0_1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7e5903c4ae_0_1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333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7e5903c4ae_1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3" name="Google Shape;623;g7e5903c4ae_1_1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4" name="Google Shape;624;g7e5903c4ae_1_1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4352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1213f58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1213f58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78777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7e62ee66f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7e62ee66f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641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take the 4 different models and can ask which BNN has less adversarial samples.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EE733-F65B-0545-A44B-01FCA968759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2158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7e5903c4ae_1_12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g7e5903c4ae_1_1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09902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e62ee66f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e62ee66f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2531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7e5903c4ae_1_1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6" name="Google Shape;796;g7e5903c4ae_1_1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this table with something similar to fairness</a:t>
            </a:r>
            <a:endParaRPr/>
          </a:p>
        </p:txBody>
      </p:sp>
      <p:sp>
        <p:nvSpPr>
          <p:cNvPr id="797" name="Google Shape;797;g7e5903c4ae_1_1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0052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7e5903c4ae_1_1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5" name="Google Shape;815;g7e5903c4ae_1_1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Given the practical usage of our approach we also measure how efficient our approach.</a:t>
            </a:r>
            <a:endParaRPr/>
          </a:p>
        </p:txBody>
      </p:sp>
      <p:sp>
        <p:nvSpPr>
          <p:cNvPr id="816" name="Google Shape;816;g7e5903c4ae_1_12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1636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e5903c4ae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e5903c4ae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0236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e5903c4ae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e5903c4ae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3713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e5903c4ae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e5903c4ae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3332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e5903c4ae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e5903c4ae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962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7e5903c4ae_1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7e5903c4ae_1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019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A7DCF-CACD-1E4E-81AF-430C56F04E0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A7DCF-CACD-1E4E-81AF-430C56F04E0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80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3D7B9-3A1F-9C4C-BEEB-D191387A7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78F084-6929-834B-8636-B02CABC01A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08237-0F3B-5B4D-B65D-F8BB7A12B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F85C9-182F-BD41-98E7-ED13BFBC6598}" type="datetime1">
              <a:rPr lang="en-SG" smtClean="0"/>
              <a:t>31/5/20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DD223-0309-3041-ADF7-D5B4698BE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5E184-B9C2-F346-8051-B2D9728CC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28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AB73-B159-C84C-917D-2C4C8966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C93729-DE79-CC45-989A-B7DC9BBF2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C9227-564C-DF4C-B6BF-A1DF063A9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B9472-7D1A-F64C-87E8-B3C58ADC7011}" type="datetime1">
              <a:rPr lang="en-SG" smtClean="0"/>
              <a:t>31/5/20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9E29B-BEDF-194F-9BC9-3B83BC7DC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9BED41-5CA5-5F40-82A6-CF16318C0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69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1692DED-935E-6845-92D0-B6992445C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6D1A93-FA21-B346-8965-CA5C2D981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08B8A-5957-E446-B37F-D06FB0046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BDC686-B093-2A46-BE96-FDF22D8F8587}" type="datetime1">
              <a:rPr lang="en-SG" smtClean="0"/>
              <a:t>31/5/20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6C7C9-29CA-294B-B00E-559F68FE6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23A95-3A7C-3B4F-A28B-9284579B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32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5525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81749-CE23-AF43-882B-28BBC52B7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88F99-510C-2442-93BE-9D29C5C87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71606-A2FA-7840-A866-A7CD80062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ACD40-7651-7444-89ED-1759DCBEAD1E}" type="datetime1">
              <a:rPr lang="en-SG" smtClean="0"/>
              <a:t>31/5/20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37665-C409-7341-A64B-ABA7C3EE6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F41C-B963-F14E-965C-7C9AABA3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1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DF19A-37E8-B240-8615-FD87855B3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11EBB2-E150-894E-889B-E145AABCD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2B784-E649-6A41-A362-34804B0A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00A040-02A9-9A45-9445-4B2CB76D02ED}" type="datetime1">
              <a:rPr lang="en-SG" smtClean="0"/>
              <a:t>31/5/20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EF4F0-9FA2-CD41-B025-8490C15B2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E45EA-D277-4F40-A6B4-AADD2633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139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34600-3381-004D-9290-2A8DEA2B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F5CB9-FA08-DE41-8EFC-6E3DE8CA08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C48BA-CAF0-444B-B5D2-02A1ABD245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CFA1F-5D8E-D944-8551-324E69FE8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8773D-44E4-7041-98DB-49658765B330}" type="datetime1">
              <a:rPr lang="en-SG" smtClean="0"/>
              <a:t>31/5/20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02D3BF-D44F-DE48-A9F6-F0A6C371A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9CD932-6BE5-9C44-A0D5-5F4790949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27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64BC-F24B-7049-B416-30BDB1F2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D06CB-8AF9-774E-8D03-133FBD935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6FDC80-4FE8-594C-92FA-F8A6043BD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FFD9DE-6EFF-BE4B-8106-D876F56DF5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084F6-BC85-414B-8B71-CB10B5C9E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27FC45-8589-8441-B215-E884556BD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02C0-8467-EF49-AB7A-6E06E3AC4D10}" type="datetime1">
              <a:rPr lang="en-SG" smtClean="0"/>
              <a:t>31/5/20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76309-F690-9244-AD0E-5E31541B6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91F6F-2A08-7A43-BAAA-7A8DAF2A7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39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E2144-3F04-AE49-924B-3ACE4525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9521E4-4DD3-3C4E-9078-1A9708827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DF895-38E4-E644-8391-B2A6C4F11768}" type="datetime1">
              <a:rPr lang="en-SG" smtClean="0"/>
              <a:t>31/5/20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AC30F9-CF1C-7344-8AE2-D73DE70D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7C1778-8D8E-1841-A86A-2D5B2FDA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9E3922-94CB-AD45-AD41-58A5819BB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ABE5E3-79F3-C643-888E-468C8ACA35D6}" type="datetime1">
              <a:rPr lang="en-SG" smtClean="0"/>
              <a:t>31/5/20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43715E-B17D-9B42-9885-45DC2640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45FE8-9F81-2444-9EDA-E674E7FD0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8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709C7-9F7C-EC49-9713-7754370FE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64C5-15E8-CB4A-8E6B-5817E2135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4A3D9E-39FE-3149-B739-FAD0F7918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84C152-2DAC-334E-ADB0-A45D3EB05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50424-19F1-1B46-90E4-127C54CE858C}" type="datetime1">
              <a:rPr lang="en-SG" smtClean="0"/>
              <a:t>31/5/20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ABC8D7-D49D-FF48-A1F8-647756273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2D143-138A-514B-96C2-8157C79AE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30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F295-6E84-294B-97FF-CE15BEA82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56E83-CB8E-1C4B-8966-0D12D0865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6ACB66-5D41-E247-A526-764144B46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52AFA-21BD-7645-877F-9E4F96441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6A17C-51B1-5C4D-99C6-28EAA07C8273}" type="datetime1">
              <a:rPr lang="en-SG" smtClean="0"/>
              <a:t>31/5/20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02B199-F661-5C44-ADF2-41BD7C04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992BA-13B8-FF49-B25F-2AA855B8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39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A17658-DAAE-9F40-88D0-CBE5042BD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765C54-0E85-DD4B-B2F9-2FD1852B8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29A13A-D5FC-524F-B388-9D93275E35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AC3882-B064-F643-9DD1-9066294F5DA6}" type="datetime1">
              <a:rPr lang="en-SG" smtClean="0"/>
              <a:t>31/5/20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F1F58-ED16-9240-920B-F5317E4A2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8B6D6-F2CF-5B42-9758-D1D40FD66A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26C257-786F-7145-A869-14D29FA4C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tiff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35.png"/><Relationship Id="rId7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38.png"/><Relationship Id="rId10" Type="http://schemas.openxmlformats.org/officeDocument/2006/relationships/image" Target="../media/image27.emf"/><Relationship Id="rId4" Type="http://schemas.openxmlformats.org/officeDocument/2006/relationships/image" Target="../media/image37.png"/><Relationship Id="rId9" Type="http://schemas.openxmlformats.org/officeDocument/2006/relationships/image" Target="../media/image26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image" Target="../media/image46.png"/><Relationship Id="rId7" Type="http://schemas.openxmlformats.org/officeDocument/2006/relationships/image" Target="../media/image25.em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10" Type="http://schemas.openxmlformats.org/officeDocument/2006/relationships/image" Target="../media/image49.png"/><Relationship Id="rId4" Type="http://schemas.openxmlformats.org/officeDocument/2006/relationships/image" Target="../media/image47.png"/><Relationship Id="rId9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0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5" Type="http://schemas.openxmlformats.org/officeDocument/2006/relationships/image" Target="../media/image52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5.pn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0.png"/><Relationship Id="rId3" Type="http://schemas.openxmlformats.org/officeDocument/2006/relationships/image" Target="../media/image39.png"/><Relationship Id="rId7" Type="http://schemas.openxmlformats.org/officeDocument/2006/relationships/image" Target="../media/image6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tiff"/><Relationship Id="rId4" Type="http://schemas.openxmlformats.org/officeDocument/2006/relationships/image" Target="../media/image40.tiff"/><Relationship Id="rId9" Type="http://schemas.openxmlformats.org/officeDocument/2006/relationships/image" Target="../media/image6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0.png"/><Relationship Id="rId3" Type="http://schemas.openxmlformats.org/officeDocument/2006/relationships/image" Target="../media/image4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1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800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Quantitative Verification of Neural Networks and Its Security Applications</a:t>
            </a:r>
            <a:endParaRPr dirty="0">
              <a:solidFill>
                <a:srgbClr val="F06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38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6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Teodora </a:t>
            </a:r>
            <a:r>
              <a:rPr lang="en" sz="26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Baluta</a:t>
            </a:r>
            <a:endParaRPr sz="26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</a:pPr>
            <a:r>
              <a:rPr lang="en" sz="26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Joint work with </a:t>
            </a:r>
            <a:r>
              <a:rPr lang="en" sz="26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Shiqi</a:t>
            </a:r>
            <a:r>
              <a:rPr lang="en" sz="26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Shen, Shweta Shinde, Kuldeep S. </a:t>
            </a:r>
            <a:r>
              <a:rPr lang="en" sz="2667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Meel</a:t>
            </a:r>
            <a:r>
              <a:rPr lang="en" sz="26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Prateek Saxena</a:t>
            </a:r>
            <a:endParaRPr sz="26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</a:pPr>
            <a:endParaRPr sz="26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</a:pPr>
            <a:r>
              <a:rPr lang="en" sz="26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Group Seminar</a:t>
            </a:r>
            <a:endParaRPr sz="26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spcBef>
                <a:spcPts val="0"/>
              </a:spcBef>
            </a:pPr>
            <a:r>
              <a:rPr lang="en" sz="26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en" sz="2667" baseline="30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</a:t>
            </a:r>
            <a:r>
              <a:rPr lang="en" sz="26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May, 2020 </a:t>
            </a:r>
            <a:endParaRPr sz="2667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4" name="Google Shape;194;p38"/>
          <p:cNvCxnSpPr/>
          <p:nvPr/>
        </p:nvCxnSpPr>
        <p:spPr>
          <a:xfrm rot="10800000" flipH="1">
            <a:off x="723900" y="1549500"/>
            <a:ext cx="10604400" cy="3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8"/>
          <p:cNvCxnSpPr/>
          <p:nvPr/>
        </p:nvCxnSpPr>
        <p:spPr>
          <a:xfrm rot="10800000" flipH="1">
            <a:off x="723900" y="3729567"/>
            <a:ext cx="10604400" cy="380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9C4E304-1D60-1642-90A2-29B837F94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01" y="77152"/>
            <a:ext cx="3301197" cy="18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971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" sz="4800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From 2</a:t>
            </a:r>
            <a:r>
              <a:rPr lang="en" sz="4800" b="1" baseline="30000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99</a:t>
            </a:r>
            <a:r>
              <a:rPr lang="en" sz="4800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 to #SAT</a:t>
            </a:r>
            <a:endParaRPr sz="4800" b="1" dirty="0">
              <a:solidFill>
                <a:srgbClr val="F06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4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buClr>
                <a:srgbClr val="000000"/>
              </a:buClr>
            </a:pPr>
            <a:fld id="{00000000-1234-1234-1234-123412341234}" type="slidenum">
              <a:rPr lang="en"/>
              <a:pPr>
                <a:buClr>
                  <a:srgbClr val="000000"/>
                </a:buClr>
              </a:pPr>
              <a:t>10</a:t>
            </a:fld>
            <a:endParaRPr/>
          </a:p>
        </p:txBody>
      </p:sp>
      <p:sp>
        <p:nvSpPr>
          <p:cNvPr id="429" name="Google Shape;429;p49"/>
          <p:cNvSpPr txBox="1"/>
          <p:nvPr/>
        </p:nvSpPr>
        <p:spPr>
          <a:xfrm>
            <a:off x="6794500" y="1504167"/>
            <a:ext cx="4818000" cy="50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733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Reduce quantitative verification to a model counting problem (#SAT).</a:t>
            </a:r>
            <a:endParaRPr sz="2400" dirty="0"/>
          </a:p>
        </p:txBody>
      </p:sp>
      <p:sp>
        <p:nvSpPr>
          <p:cNvPr id="431" name="Google Shape;431;p49"/>
          <p:cNvSpPr/>
          <p:nvPr/>
        </p:nvSpPr>
        <p:spPr>
          <a:xfrm>
            <a:off x="922133" y="1649333"/>
            <a:ext cx="27560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Neural Net </a:t>
            </a:r>
            <a:r>
              <a:rPr lang="en" sz="3467" i="1">
                <a:latin typeface="Calibri"/>
                <a:ea typeface="Calibri"/>
                <a:cs typeface="Calibri"/>
                <a:sym typeface="Calibri"/>
              </a:rPr>
              <a:t>N</a:t>
            </a:r>
            <a:endParaRPr sz="3467" i="1"/>
          </a:p>
        </p:txBody>
      </p:sp>
      <p:sp>
        <p:nvSpPr>
          <p:cNvPr id="432" name="Google Shape;432;p49"/>
          <p:cNvSpPr/>
          <p:nvPr/>
        </p:nvSpPr>
        <p:spPr>
          <a:xfrm>
            <a:off x="1036433" y="2768765"/>
            <a:ext cx="5351600" cy="108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Specification </a:t>
            </a:r>
            <a:r>
              <a:rPr lang="en" sz="3467" i="1">
                <a:latin typeface="Calibri"/>
                <a:ea typeface="Calibri"/>
                <a:cs typeface="Calibri"/>
                <a:sym typeface="Calibri"/>
              </a:rPr>
              <a:t>φ</a:t>
            </a:r>
            <a:endParaRPr sz="3467" i="1"/>
          </a:p>
        </p:txBody>
      </p:sp>
      <p:sp>
        <p:nvSpPr>
          <p:cNvPr id="433" name="Google Shape;433;p49"/>
          <p:cNvSpPr/>
          <p:nvPr/>
        </p:nvSpPr>
        <p:spPr>
          <a:xfrm>
            <a:off x="1036433" y="4361400"/>
            <a:ext cx="5351600" cy="108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Model Counting</a:t>
            </a:r>
            <a:endParaRPr sz="3467" i="1"/>
          </a:p>
        </p:txBody>
      </p:sp>
      <p:sp>
        <p:nvSpPr>
          <p:cNvPr id="434" name="Google Shape;434;p49"/>
          <p:cNvSpPr/>
          <p:nvPr/>
        </p:nvSpPr>
        <p:spPr>
          <a:xfrm>
            <a:off x="1066033" y="5973667"/>
            <a:ext cx="52924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Estimate #(</a:t>
            </a:r>
            <a:r>
              <a:rPr lang="en" sz="3467" i="1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 holds for </a:t>
            </a:r>
            <a:r>
              <a:rPr lang="en" sz="3467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)</a:t>
            </a:r>
            <a:endParaRPr sz="3467" i="1"/>
          </a:p>
        </p:txBody>
      </p:sp>
      <p:sp>
        <p:nvSpPr>
          <p:cNvPr id="435" name="Google Shape;435;p49"/>
          <p:cNvSpPr/>
          <p:nvPr/>
        </p:nvSpPr>
        <p:spPr>
          <a:xfrm>
            <a:off x="3806600" y="1654776"/>
            <a:ext cx="27552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Property </a:t>
            </a:r>
            <a:r>
              <a:rPr lang="en" sz="3200" i="1">
                <a:latin typeface="Calibri"/>
                <a:ea typeface="Calibri"/>
                <a:cs typeface="Calibri"/>
                <a:sym typeface="Calibri"/>
              </a:rPr>
              <a:t>P</a:t>
            </a:r>
            <a:endParaRPr sz="3200" i="1"/>
          </a:p>
        </p:txBody>
      </p:sp>
      <p:sp>
        <p:nvSpPr>
          <p:cNvPr id="436" name="Google Shape;436;p49"/>
          <p:cNvSpPr/>
          <p:nvPr/>
        </p:nvSpPr>
        <p:spPr>
          <a:xfrm>
            <a:off x="3617033" y="3846905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7" name="Google Shape;437;p49"/>
          <p:cNvSpPr/>
          <p:nvPr/>
        </p:nvSpPr>
        <p:spPr>
          <a:xfrm>
            <a:off x="3617033" y="5445805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8" name="Google Shape;438;p49"/>
          <p:cNvSpPr/>
          <p:nvPr/>
        </p:nvSpPr>
        <p:spPr>
          <a:xfrm>
            <a:off x="2204933" y="2234539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9" name="Google Shape;439;p49"/>
          <p:cNvSpPr/>
          <p:nvPr/>
        </p:nvSpPr>
        <p:spPr>
          <a:xfrm>
            <a:off x="5089000" y="2234539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750716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buClr>
                <a:schemeClr val="dk1"/>
              </a:buClr>
              <a:buSzPts val="3300"/>
            </a:pPr>
            <a:r>
              <a:rPr lang="en" sz="4800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Complexity of the Problem</a:t>
            </a:r>
            <a:endParaRPr sz="4800" b="1" dirty="0">
              <a:solidFill>
                <a:srgbClr val="F06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5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t" anchorCtr="0">
            <a:noAutofit/>
          </a:bodyPr>
          <a:lstStyle/>
          <a:p>
            <a:r>
              <a:rPr lang="en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Counting is a hard problem (#P-complete).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Even approximate model counting is NP-hard.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32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existing approximate counting tools for #SAT have seen great improvements in recent years.</a:t>
            </a: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indent="0">
              <a:spcBef>
                <a:spcPts val="1000"/>
              </a:spcBef>
              <a:spcAft>
                <a:spcPts val="2133"/>
              </a:spcAft>
              <a:buNone/>
            </a:pPr>
            <a:endParaRPr sz="3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5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622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6"/>
          <p:cNvSpPr/>
          <p:nvPr/>
        </p:nvSpPr>
        <p:spPr>
          <a:xfrm>
            <a:off x="5892733" y="4460000"/>
            <a:ext cx="393600" cy="252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800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sz="4800" b="1" dirty="0">
              <a:solidFill>
                <a:srgbClr val="F06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565" name="Google Shape;565;p56"/>
          <p:cNvSpPr txBox="1"/>
          <p:nvPr/>
        </p:nvSpPr>
        <p:spPr>
          <a:xfrm>
            <a:off x="-3581400" y="6025600"/>
            <a:ext cx="2273200" cy="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56"/>
          <p:cNvSpPr/>
          <p:nvPr/>
        </p:nvSpPr>
        <p:spPr>
          <a:xfrm>
            <a:off x="426833" y="1351933"/>
            <a:ext cx="27560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Neural Net </a:t>
            </a:r>
            <a:r>
              <a:rPr lang="en" sz="3467" i="1" dirty="0">
                <a:latin typeface="Calibri"/>
                <a:ea typeface="Calibri"/>
                <a:cs typeface="Calibri"/>
                <a:sym typeface="Calibri"/>
              </a:rPr>
              <a:t>N</a:t>
            </a:r>
            <a:endParaRPr sz="3467" i="1" dirty="0"/>
          </a:p>
        </p:txBody>
      </p:sp>
      <p:sp>
        <p:nvSpPr>
          <p:cNvPr id="567" name="Google Shape;567;p56"/>
          <p:cNvSpPr/>
          <p:nvPr/>
        </p:nvSpPr>
        <p:spPr>
          <a:xfrm>
            <a:off x="541133" y="2471365"/>
            <a:ext cx="5351600" cy="108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Specification </a:t>
            </a:r>
            <a:r>
              <a:rPr lang="en" sz="3467" i="1">
                <a:latin typeface="Calibri"/>
                <a:ea typeface="Calibri"/>
                <a:cs typeface="Calibri"/>
                <a:sym typeface="Calibri"/>
              </a:rPr>
              <a:t>φ</a:t>
            </a:r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 in CNF</a:t>
            </a:r>
            <a:endParaRPr sz="3467" i="1"/>
          </a:p>
        </p:txBody>
      </p:sp>
      <p:sp>
        <p:nvSpPr>
          <p:cNvPr id="569" name="Google Shape;569;p56"/>
          <p:cNvSpPr txBox="1"/>
          <p:nvPr/>
        </p:nvSpPr>
        <p:spPr>
          <a:xfrm>
            <a:off x="6261500" y="4064000"/>
            <a:ext cx="60960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6"/>
          <p:cNvSpPr/>
          <p:nvPr/>
        </p:nvSpPr>
        <p:spPr>
          <a:xfrm>
            <a:off x="541133" y="4064000"/>
            <a:ext cx="5351600" cy="108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Approximate Model Counting</a:t>
            </a:r>
            <a:endParaRPr sz="3467" i="1"/>
          </a:p>
        </p:txBody>
      </p:sp>
      <p:sp>
        <p:nvSpPr>
          <p:cNvPr id="572" name="Google Shape;572;p56"/>
          <p:cNvSpPr/>
          <p:nvPr/>
        </p:nvSpPr>
        <p:spPr>
          <a:xfrm>
            <a:off x="570733" y="5676267"/>
            <a:ext cx="52924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Estimate #(</a:t>
            </a:r>
            <a:r>
              <a:rPr lang="en" sz="3467" i="1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 holds for </a:t>
            </a:r>
            <a:r>
              <a:rPr lang="en" sz="3467" i="1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)</a:t>
            </a:r>
            <a:endParaRPr sz="3467" i="1"/>
          </a:p>
        </p:txBody>
      </p:sp>
      <p:sp>
        <p:nvSpPr>
          <p:cNvPr id="573" name="Google Shape;573;p56"/>
          <p:cNvSpPr/>
          <p:nvPr/>
        </p:nvSpPr>
        <p:spPr>
          <a:xfrm>
            <a:off x="3311300" y="1357376"/>
            <a:ext cx="27552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Property </a:t>
            </a:r>
            <a:r>
              <a:rPr lang="en" sz="3200" i="1" dirty="0">
                <a:latin typeface="Calibri"/>
                <a:ea typeface="Calibri"/>
                <a:cs typeface="Calibri"/>
                <a:sym typeface="Calibri"/>
              </a:rPr>
              <a:t>P</a:t>
            </a:r>
            <a:endParaRPr sz="3200" i="1" dirty="0"/>
          </a:p>
        </p:txBody>
      </p:sp>
      <p:sp>
        <p:nvSpPr>
          <p:cNvPr id="574" name="Google Shape;574;p56"/>
          <p:cNvSpPr/>
          <p:nvPr/>
        </p:nvSpPr>
        <p:spPr>
          <a:xfrm>
            <a:off x="3121733" y="3549505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56"/>
          <p:cNvSpPr/>
          <p:nvPr/>
        </p:nvSpPr>
        <p:spPr>
          <a:xfrm>
            <a:off x="3121733" y="5148405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56"/>
          <p:cNvSpPr/>
          <p:nvPr/>
        </p:nvSpPr>
        <p:spPr>
          <a:xfrm>
            <a:off x="1709633" y="1937139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56"/>
          <p:cNvSpPr/>
          <p:nvPr/>
        </p:nvSpPr>
        <p:spPr>
          <a:xfrm>
            <a:off x="4593700" y="1937139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56"/>
          <p:cNvSpPr/>
          <p:nvPr/>
        </p:nvSpPr>
        <p:spPr>
          <a:xfrm>
            <a:off x="6246700" y="4184633"/>
            <a:ext cx="5945600" cy="219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    Approximate Model Counting with (</a:t>
            </a:r>
            <a:r>
              <a:rPr lang="en" sz="3467" dirty="0" err="1">
                <a:latin typeface="Calibri"/>
                <a:ea typeface="Calibri"/>
                <a:cs typeface="Calibri"/>
                <a:sym typeface="Calibri"/>
              </a:rPr>
              <a:t>ε</a:t>
            </a:r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3467" dirty="0" err="1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)-guarantees</a:t>
            </a:r>
            <a:endParaRPr sz="3467" b="1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933" dirty="0">
                <a:latin typeface="Calibri"/>
                <a:ea typeface="Calibri"/>
                <a:cs typeface="Calibri"/>
                <a:sym typeface="Calibri"/>
              </a:rPr>
              <a:t>The estimate is within user-specified error and confidence</a:t>
            </a:r>
            <a:endParaRPr sz="2400" dirty="0"/>
          </a:p>
        </p:txBody>
      </p:sp>
      <p:pic>
        <p:nvPicPr>
          <p:cNvPr id="585" name="Google Shape;5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903" y="4184637"/>
            <a:ext cx="637599" cy="59080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7D8D7C-2F7A-6743-A63C-9A45BDBD228D}"/>
                  </a:ext>
                </a:extLst>
              </p:cNvPr>
              <p:cNvSpPr txBox="1"/>
              <p:nvPr/>
            </p:nvSpPr>
            <p:spPr>
              <a:xfrm>
                <a:off x="6587702" y="1358733"/>
                <a:ext cx="5351600" cy="55399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3000" i="1" dirty="0"/>
                  <a:t>N</a:t>
                </a:r>
                <a:r>
                  <a:rPr lang="en-US" sz="3000" dirty="0"/>
                  <a:t> </a:t>
                </a:r>
                <a14:m>
                  <m:oMath xmlns:m="http://schemas.openxmlformats.org/officeDocument/2006/math">
                    <m:r>
                      <a:rPr lang="en-US" sz="3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SG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 </m:t>
                    </m:r>
                    <m:r>
                      <a:rPr lang="en-SG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𝐵𝑖𝑛𝑎𝑟𝑖𝑧𝑒𝑑</m:t>
                    </m:r>
                    <m:r>
                      <a:rPr lang="en-SG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SG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𝑁𝑒𝑢𝑟𝑎𝑙</m:t>
                    </m:r>
                    <m:r>
                      <a:rPr lang="en-SG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SG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𝑁𝑒𝑡𝑠</m:t>
                    </m:r>
                    <m:r>
                      <a:rPr lang="en-SG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}</m:t>
                    </m:r>
                  </m:oMath>
                </a14:m>
                <a:endParaRPr lang="en-US" sz="3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C7D8D7C-2F7A-6743-A63C-9A45BDBD2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702" y="1358733"/>
                <a:ext cx="5351600" cy="553998"/>
              </a:xfrm>
              <a:prstGeom prst="rect">
                <a:avLst/>
              </a:prstGeom>
              <a:blipFill>
                <a:blip r:embed="rId4"/>
                <a:stretch>
                  <a:fillRect l="-2358" t="-8511" b="-2553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CC92A78C-3D3C-6340-8C6C-969FB914C293}"/>
              </a:ext>
            </a:extLst>
          </p:cNvPr>
          <p:cNvSpPr txBox="1"/>
          <p:nvPr/>
        </p:nvSpPr>
        <p:spPr>
          <a:xfrm>
            <a:off x="-2742008" y="-2005557"/>
            <a:ext cx="5484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To obtain a specification we need to take a look inside the black-box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D668D3E-3295-3B47-A847-3BF2088736BB}"/>
              </a:ext>
            </a:extLst>
          </p:cNvPr>
          <p:cNvGrpSpPr/>
          <p:nvPr/>
        </p:nvGrpSpPr>
        <p:grpSpPr>
          <a:xfrm>
            <a:off x="7073189" y="1945963"/>
            <a:ext cx="3821113" cy="3752242"/>
            <a:chOff x="7073189" y="1945963"/>
            <a:chExt cx="3821113" cy="37522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79BB672-DF8E-0B44-9BAD-3C09BFE806A5}"/>
                </a:ext>
              </a:extLst>
            </p:cNvPr>
            <p:cNvGrpSpPr/>
            <p:nvPr/>
          </p:nvGrpSpPr>
          <p:grpSpPr>
            <a:xfrm>
              <a:off x="7886056" y="2505709"/>
              <a:ext cx="2666888" cy="2601991"/>
              <a:chOff x="7607352" y="1811321"/>
              <a:chExt cx="3529699" cy="3443806"/>
            </a:xfrm>
          </p:grpSpPr>
          <p:sp>
            <p:nvSpPr>
              <p:cNvPr id="40" name="Cube 39">
                <a:extLst>
                  <a:ext uri="{FF2B5EF4-FFF2-40B4-BE49-F238E27FC236}">
                    <a16:creationId xmlns:a16="http://schemas.microsoft.com/office/drawing/2014/main" id="{B9B5EDDE-5053-5C4D-965E-EB2B78831F3C}"/>
                  </a:ext>
                </a:extLst>
              </p:cNvPr>
              <p:cNvSpPr/>
              <p:nvPr/>
            </p:nvSpPr>
            <p:spPr>
              <a:xfrm>
                <a:off x="7607352" y="1811321"/>
                <a:ext cx="2534639" cy="2534639"/>
              </a:xfrm>
              <a:prstGeom prst="cub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7DBC3A3C-3C4A-DC4A-8F32-8BD529639FAC}"/>
                  </a:ext>
                </a:extLst>
              </p:cNvPr>
              <p:cNvSpPr/>
              <p:nvPr/>
            </p:nvSpPr>
            <p:spPr>
              <a:xfrm>
                <a:off x="8441905" y="2566470"/>
                <a:ext cx="1575968" cy="158425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0192D9F-1217-794A-8AFE-2452C9883F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02520" y="2672608"/>
                <a:ext cx="1440575" cy="1371976"/>
              </a:xfrm>
              <a:prstGeom prst="rect">
                <a:avLst/>
              </a:prstGeom>
            </p:spPr>
          </p:pic>
          <p:pic>
            <p:nvPicPr>
              <p:cNvPr id="14" name="Graphic 13" descr="Magnifying glass">
                <a:extLst>
                  <a:ext uri="{FF2B5EF4-FFF2-40B4-BE49-F238E27FC236}">
                    <a16:creationId xmlns:a16="http://schemas.microsoft.com/office/drawing/2014/main" id="{62D7AEEE-3FE5-7349-86E7-A81271FBB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948756" y="2066832"/>
                <a:ext cx="3188295" cy="3188295"/>
              </a:xfrm>
              <a:prstGeom prst="rect">
                <a:avLst/>
              </a:prstGeom>
            </p:spPr>
          </p:pic>
        </p:grpSp>
        <p:sp>
          <p:nvSpPr>
            <p:cNvPr id="60" name="Google Shape;577;p56">
              <a:extLst>
                <a:ext uri="{FF2B5EF4-FFF2-40B4-BE49-F238E27FC236}">
                  <a16:creationId xmlns:a16="http://schemas.microsoft.com/office/drawing/2014/main" id="{8C883062-3EF0-324D-94D9-9453FDEF9FE2}"/>
                </a:ext>
              </a:extLst>
            </p:cNvPr>
            <p:cNvSpPr/>
            <p:nvPr/>
          </p:nvSpPr>
          <p:spPr>
            <a:xfrm>
              <a:off x="8888547" y="1945963"/>
              <a:ext cx="190400" cy="514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573;p56">
              <a:extLst>
                <a:ext uri="{FF2B5EF4-FFF2-40B4-BE49-F238E27FC236}">
                  <a16:creationId xmlns:a16="http://schemas.microsoft.com/office/drawing/2014/main" id="{D780FCF8-C0BE-9C4E-B744-7883BE51A85F}"/>
                </a:ext>
              </a:extLst>
            </p:cNvPr>
            <p:cNvSpPr/>
            <p:nvPr/>
          </p:nvSpPr>
          <p:spPr>
            <a:xfrm>
              <a:off x="7073189" y="5113005"/>
              <a:ext cx="3821113" cy="585200"/>
            </a:xfrm>
            <a:prstGeom prst="rect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 dirty="0">
                  <a:latin typeface="Calibri"/>
                  <a:ea typeface="Calibri"/>
                  <a:cs typeface="Calibri"/>
                  <a:sym typeface="Calibri"/>
                </a:rPr>
                <a:t>Specification in CNF</a:t>
              </a:r>
              <a:endParaRPr sz="3200" i="1" dirty="0"/>
            </a:p>
          </p:txBody>
        </p:sp>
        <p:sp>
          <p:nvSpPr>
            <p:cNvPr id="62" name="Google Shape;577;p56">
              <a:extLst>
                <a:ext uri="{FF2B5EF4-FFF2-40B4-BE49-F238E27FC236}">
                  <a16:creationId xmlns:a16="http://schemas.microsoft.com/office/drawing/2014/main" id="{BCE5C712-9FCD-314E-94D0-1C0411E1FD33}"/>
                </a:ext>
              </a:extLst>
            </p:cNvPr>
            <p:cNvSpPr/>
            <p:nvPr/>
          </p:nvSpPr>
          <p:spPr>
            <a:xfrm>
              <a:off x="8888546" y="4558417"/>
              <a:ext cx="190400" cy="5144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99999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0202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" grpId="0" animBg="1"/>
      <p:bldP spid="571" grpId="0" animBg="1"/>
      <p:bldP spid="572" grpId="0" animBg="1"/>
      <p:bldP spid="574" grpId="0" animBg="1"/>
      <p:bldP spid="575" grpId="0" animBg="1"/>
      <p:bldP spid="578" grpId="0" animBg="1"/>
      <p:bldP spid="10" grpId="0" animBg="1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SG" sz="4800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Obtaining the Specification for BNNs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F118C7-C8D7-9840-B76B-112AB23F6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0000"/>
              </a:buClr>
              <a:buSzPts val="2800"/>
              <a:buNone/>
            </a:pPr>
            <a:r>
              <a:rPr lang="en-SG" sz="3733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Binarized neural nets (BNNs) are</a:t>
            </a:r>
            <a:r>
              <a:rPr lang="en-SG" sz="3733" i="1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SG" sz="3733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feed-forward neural nets with:</a:t>
            </a:r>
          </a:p>
          <a:p>
            <a:pPr marL="914377" lvl="1" indent="-304792">
              <a:spcBef>
                <a:spcPts val="667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SG" sz="3467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Weights are -1 or 1</a:t>
            </a:r>
            <a:endParaRPr lang="en-SG" dirty="0"/>
          </a:p>
          <a:p>
            <a:pPr marL="914377" lvl="1" indent="-304792">
              <a:spcBef>
                <a:spcPts val="667"/>
              </a:spcBef>
              <a:buClr>
                <a:srgbClr val="000000"/>
              </a:buClr>
              <a:buSzPts val="2600"/>
              <a:buFont typeface="Arial"/>
              <a:buChar char="•"/>
            </a:pPr>
            <a:r>
              <a:rPr lang="en-SG" sz="3467" dirty="0">
                <a:solidFill>
                  <a:srgbClr val="000000"/>
                </a:solidFill>
                <a:ea typeface="Calibri"/>
                <a:cs typeface="Calibri"/>
                <a:sym typeface="Calibri"/>
              </a:rPr>
              <a:t>Binarization activation (sign function)</a:t>
            </a:r>
            <a:endParaRPr lang="en-SG" dirty="0"/>
          </a:p>
        </p:txBody>
      </p:sp>
      <p:sp>
        <p:nvSpPr>
          <p:cNvPr id="460" name="Google Shape;460;p5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1687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ctangle 109">
            <a:extLst>
              <a:ext uri="{FF2B5EF4-FFF2-40B4-BE49-F238E27FC236}">
                <a16:creationId xmlns:a16="http://schemas.microsoft.com/office/drawing/2014/main" id="{D33ED327-0640-E640-9CD6-FB009F0C90FB}"/>
              </a:ext>
            </a:extLst>
          </p:cNvPr>
          <p:cNvSpPr/>
          <p:nvPr/>
        </p:nvSpPr>
        <p:spPr>
          <a:xfrm>
            <a:off x="6979047" y="-4143"/>
            <a:ext cx="5225366" cy="1939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08F3675-4806-9244-A6DA-CD35A14F9862}"/>
              </a:ext>
            </a:extLst>
          </p:cNvPr>
          <p:cNvSpPr/>
          <p:nvPr/>
        </p:nvSpPr>
        <p:spPr>
          <a:xfrm>
            <a:off x="943081" y="2260808"/>
            <a:ext cx="814387" cy="352901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359;p48">
                <a:extLst>
                  <a:ext uri="{FF2B5EF4-FFF2-40B4-BE49-F238E27FC236}">
                    <a16:creationId xmlns:a16="http://schemas.microsoft.com/office/drawing/2014/main" id="{04455D95-4FD8-9B42-BED9-47A7DED27A42}"/>
                  </a:ext>
                </a:extLst>
              </p:cNvPr>
              <p:cNvSpPr/>
              <p:nvPr/>
            </p:nvSpPr>
            <p:spPr>
              <a:xfrm>
                <a:off x="1109785" y="2631874"/>
                <a:ext cx="432000" cy="432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sz="22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5" name="Google Shape;359;p48">
                <a:extLst>
                  <a:ext uri="{FF2B5EF4-FFF2-40B4-BE49-F238E27FC236}">
                    <a16:creationId xmlns:a16="http://schemas.microsoft.com/office/drawing/2014/main" id="{04455D95-4FD8-9B42-BED9-47A7DED27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9785" y="2631874"/>
                <a:ext cx="432000" cy="432000"/>
              </a:xfrm>
              <a:prstGeom prst="ellipse">
                <a:avLst/>
              </a:prstGeom>
              <a:blipFill>
                <a:blip r:embed="rId3"/>
                <a:stretch>
                  <a:fillRect l="-2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360;p48">
                <a:extLst>
                  <a:ext uri="{FF2B5EF4-FFF2-40B4-BE49-F238E27FC236}">
                    <a16:creationId xmlns:a16="http://schemas.microsoft.com/office/drawing/2014/main" id="{DB315F16-3D58-3940-8376-D6CFDAC8D120}"/>
                  </a:ext>
                </a:extLst>
              </p:cNvPr>
              <p:cNvSpPr/>
              <p:nvPr/>
            </p:nvSpPr>
            <p:spPr>
              <a:xfrm>
                <a:off x="1129496" y="3254285"/>
                <a:ext cx="432000" cy="432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6" name="Google Shape;360;p48">
                <a:extLst>
                  <a:ext uri="{FF2B5EF4-FFF2-40B4-BE49-F238E27FC236}">
                    <a16:creationId xmlns:a16="http://schemas.microsoft.com/office/drawing/2014/main" id="{DB315F16-3D58-3940-8376-D6CFDAC8D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96" y="3254285"/>
                <a:ext cx="432000" cy="432000"/>
              </a:xfrm>
              <a:prstGeom prst="ellipse">
                <a:avLst/>
              </a:prstGeom>
              <a:blipFill>
                <a:blip r:embed="rId4"/>
                <a:stretch>
                  <a:fillRect l="-2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Google Shape;362;p48">
                <a:extLst>
                  <a:ext uri="{FF2B5EF4-FFF2-40B4-BE49-F238E27FC236}">
                    <a16:creationId xmlns:a16="http://schemas.microsoft.com/office/drawing/2014/main" id="{BB7E92B6-BA3B-9C4B-BF08-F11DD3BE8A6A}"/>
                  </a:ext>
                </a:extLst>
              </p:cNvPr>
              <p:cNvSpPr/>
              <p:nvPr/>
            </p:nvSpPr>
            <p:spPr>
              <a:xfrm>
                <a:off x="1129496" y="5019882"/>
                <a:ext cx="432000" cy="432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SG" sz="2200" b="0" dirty="0">
                  <a:solidFill>
                    <a:schemeClr val="tx1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7" name="Google Shape;362;p48">
                <a:extLst>
                  <a:ext uri="{FF2B5EF4-FFF2-40B4-BE49-F238E27FC236}">
                    <a16:creationId xmlns:a16="http://schemas.microsoft.com/office/drawing/2014/main" id="{BB7E92B6-BA3B-9C4B-BF08-F11DD3BE8A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496" y="5019882"/>
                <a:ext cx="432000" cy="432000"/>
              </a:xfrm>
              <a:prstGeom prst="ellipse">
                <a:avLst/>
              </a:prstGeom>
              <a:blipFill>
                <a:blip r:embed="rId5"/>
                <a:stretch>
                  <a:fillRect l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90B63CC8-79B1-194E-8DEF-26EA4EE58FE6}"/>
              </a:ext>
            </a:extLst>
          </p:cNvPr>
          <p:cNvSpPr txBox="1"/>
          <p:nvPr/>
        </p:nvSpPr>
        <p:spPr>
          <a:xfrm>
            <a:off x="682086" y="6093461"/>
            <a:ext cx="21455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(Binary) </a:t>
            </a:r>
          </a:p>
          <a:p>
            <a:r>
              <a:rPr lang="en-US" sz="2600" dirty="0"/>
              <a:t>Input Features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03E40407-61DC-3641-AB7A-D39F49C255B9}"/>
              </a:ext>
            </a:extLst>
          </p:cNvPr>
          <p:cNvSpPr/>
          <p:nvPr/>
        </p:nvSpPr>
        <p:spPr>
          <a:xfrm>
            <a:off x="5488925" y="2123420"/>
            <a:ext cx="704239" cy="36282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83C4F8D0-0B48-DD4C-84C3-49479C7367FE}"/>
              </a:ext>
            </a:extLst>
          </p:cNvPr>
          <p:cNvSpPr/>
          <p:nvPr/>
        </p:nvSpPr>
        <p:spPr>
          <a:xfrm>
            <a:off x="3043427" y="2123420"/>
            <a:ext cx="687967" cy="36268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051702C1-4189-E64E-9967-9E7F55750C6E}"/>
              </a:ext>
            </a:extLst>
          </p:cNvPr>
          <p:cNvSpPr/>
          <p:nvPr/>
        </p:nvSpPr>
        <p:spPr>
          <a:xfrm>
            <a:off x="4306210" y="2123420"/>
            <a:ext cx="626793" cy="36280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1D38FEE2-08D3-1D4E-99D7-8BE7B7862F0D}"/>
              </a:ext>
            </a:extLst>
          </p:cNvPr>
          <p:cNvGrpSpPr/>
          <p:nvPr/>
        </p:nvGrpSpPr>
        <p:grpSpPr>
          <a:xfrm>
            <a:off x="3170724" y="2402097"/>
            <a:ext cx="442899" cy="3021012"/>
            <a:chOff x="7719999" y="1485895"/>
            <a:chExt cx="442899" cy="3021012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37847E47-76DD-334F-A97D-B07282BF1816}"/>
                </a:ext>
              </a:extLst>
            </p:cNvPr>
            <p:cNvGrpSpPr/>
            <p:nvPr/>
          </p:nvGrpSpPr>
          <p:grpSpPr>
            <a:xfrm>
              <a:off x="7719999" y="1485895"/>
              <a:ext cx="438151" cy="1736725"/>
              <a:chOff x="1795461" y="1957388"/>
              <a:chExt cx="438151" cy="1736725"/>
            </a:xfrm>
          </p:grpSpPr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CC4E8A67-47B1-C245-AD6B-5CF5F3BD5D71}"/>
                  </a:ext>
                </a:extLst>
              </p:cNvPr>
              <p:cNvSpPr/>
              <p:nvPr/>
            </p:nvSpPr>
            <p:spPr>
              <a:xfrm>
                <a:off x="1795461" y="1957388"/>
                <a:ext cx="428625" cy="42862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A79C3CC5-F436-FB41-90C6-EC064CDFD63C}"/>
                  </a:ext>
                </a:extLst>
              </p:cNvPr>
              <p:cNvSpPr/>
              <p:nvPr/>
            </p:nvSpPr>
            <p:spPr>
              <a:xfrm>
                <a:off x="1795461" y="2611438"/>
                <a:ext cx="428625" cy="42862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E4FB897E-2FE3-B240-B58F-76997808FC2D}"/>
                  </a:ext>
                </a:extLst>
              </p:cNvPr>
              <p:cNvSpPr/>
              <p:nvPr/>
            </p:nvSpPr>
            <p:spPr>
              <a:xfrm>
                <a:off x="1804987" y="3265488"/>
                <a:ext cx="428625" cy="42862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B28B454B-C722-E94D-BCCE-BF41F44FD1D5}"/>
                </a:ext>
              </a:extLst>
            </p:cNvPr>
            <p:cNvSpPr/>
            <p:nvPr/>
          </p:nvSpPr>
          <p:spPr>
            <a:xfrm>
              <a:off x="7734273" y="4078282"/>
              <a:ext cx="428625" cy="428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4ECADDB3-D0D9-5344-95A5-21FAC6BFC6AE}"/>
              </a:ext>
            </a:extLst>
          </p:cNvPr>
          <p:cNvGrpSpPr/>
          <p:nvPr/>
        </p:nvGrpSpPr>
        <p:grpSpPr>
          <a:xfrm>
            <a:off x="4399140" y="2399715"/>
            <a:ext cx="442899" cy="3021012"/>
            <a:chOff x="7719999" y="1485895"/>
            <a:chExt cx="442899" cy="3021012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A1D66610-4833-4F40-A72F-15104F98FD3F}"/>
                </a:ext>
              </a:extLst>
            </p:cNvPr>
            <p:cNvGrpSpPr/>
            <p:nvPr/>
          </p:nvGrpSpPr>
          <p:grpSpPr>
            <a:xfrm>
              <a:off x="7719999" y="1485895"/>
              <a:ext cx="438151" cy="1736725"/>
              <a:chOff x="1795461" y="1957388"/>
              <a:chExt cx="438151" cy="1736725"/>
            </a:xfrm>
          </p:grpSpPr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1EDD4751-DF6A-BE4E-A4BB-EB862885D84B}"/>
                  </a:ext>
                </a:extLst>
              </p:cNvPr>
              <p:cNvSpPr/>
              <p:nvPr/>
            </p:nvSpPr>
            <p:spPr>
              <a:xfrm>
                <a:off x="1795461" y="1957388"/>
                <a:ext cx="428625" cy="42862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B26753F7-B983-3548-8B24-9A37F82846FC}"/>
                  </a:ext>
                </a:extLst>
              </p:cNvPr>
              <p:cNvSpPr/>
              <p:nvPr/>
            </p:nvSpPr>
            <p:spPr>
              <a:xfrm>
                <a:off x="1795461" y="2611438"/>
                <a:ext cx="428625" cy="42862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73E5DC9-2005-3746-BE7D-C0756D9E58A2}"/>
                  </a:ext>
                </a:extLst>
              </p:cNvPr>
              <p:cNvSpPr/>
              <p:nvPr/>
            </p:nvSpPr>
            <p:spPr>
              <a:xfrm>
                <a:off x="1804987" y="3265488"/>
                <a:ext cx="428625" cy="42862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12EB4EF7-A46E-D94F-9329-966DB2065AD6}"/>
                </a:ext>
              </a:extLst>
            </p:cNvPr>
            <p:cNvSpPr/>
            <p:nvPr/>
          </p:nvSpPr>
          <p:spPr>
            <a:xfrm>
              <a:off x="7734273" y="4078282"/>
              <a:ext cx="428625" cy="428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2C7458C4-F30A-AE48-BCFC-DF5A122ED4B7}"/>
              </a:ext>
            </a:extLst>
          </p:cNvPr>
          <p:cNvGrpSpPr/>
          <p:nvPr/>
        </p:nvGrpSpPr>
        <p:grpSpPr>
          <a:xfrm>
            <a:off x="5622968" y="2402097"/>
            <a:ext cx="442899" cy="3021012"/>
            <a:chOff x="5743168" y="2069563"/>
            <a:chExt cx="442899" cy="3021012"/>
          </a:xfrm>
        </p:grpSpPr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5A618FFE-4A97-D544-A860-5B566A452575}"/>
                </a:ext>
              </a:extLst>
            </p:cNvPr>
            <p:cNvGrpSpPr/>
            <p:nvPr/>
          </p:nvGrpSpPr>
          <p:grpSpPr>
            <a:xfrm>
              <a:off x="5743168" y="2069563"/>
              <a:ext cx="442899" cy="3021012"/>
              <a:chOff x="7719999" y="1485895"/>
              <a:chExt cx="442899" cy="3021012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CEA7A5E1-7105-6341-B2D6-0CAC05A1B7CC}"/>
                  </a:ext>
                </a:extLst>
              </p:cNvPr>
              <p:cNvGrpSpPr/>
              <p:nvPr/>
            </p:nvGrpSpPr>
            <p:grpSpPr>
              <a:xfrm>
                <a:off x="7719999" y="1485895"/>
                <a:ext cx="438151" cy="1736725"/>
                <a:chOff x="1795461" y="1957388"/>
                <a:chExt cx="438151" cy="1736725"/>
              </a:xfrm>
            </p:grpSpPr>
            <p:sp>
              <p:nvSpPr>
                <p:cNvPr id="231" name="Oval 230">
                  <a:extLst>
                    <a:ext uri="{FF2B5EF4-FFF2-40B4-BE49-F238E27FC236}">
                      <a16:creationId xmlns:a16="http://schemas.microsoft.com/office/drawing/2014/main" id="{6151DF5B-E17D-2F4A-BBFA-AFDD4EBD36DD}"/>
                    </a:ext>
                  </a:extLst>
                </p:cNvPr>
                <p:cNvSpPr/>
                <p:nvPr/>
              </p:nvSpPr>
              <p:spPr>
                <a:xfrm>
                  <a:off x="1795461" y="1957388"/>
                  <a:ext cx="428625" cy="42862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0924CDCE-E9D5-8843-913C-15FD6EE7A94D}"/>
                    </a:ext>
                  </a:extLst>
                </p:cNvPr>
                <p:cNvSpPr/>
                <p:nvPr/>
              </p:nvSpPr>
              <p:spPr>
                <a:xfrm>
                  <a:off x="1795461" y="2611438"/>
                  <a:ext cx="428625" cy="428625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3" name="Oval 232">
                  <a:extLst>
                    <a:ext uri="{FF2B5EF4-FFF2-40B4-BE49-F238E27FC236}">
                      <a16:creationId xmlns:a16="http://schemas.microsoft.com/office/drawing/2014/main" id="{E59ED61A-5C8C-4741-B919-D2D0A33A8948}"/>
                    </a:ext>
                  </a:extLst>
                </p:cNvPr>
                <p:cNvSpPr/>
                <p:nvPr/>
              </p:nvSpPr>
              <p:spPr>
                <a:xfrm>
                  <a:off x="1804987" y="3265488"/>
                  <a:ext cx="428625" cy="428625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20B68565-39F7-C843-93FE-666E12FEDCD5}"/>
                  </a:ext>
                </a:extLst>
              </p:cNvPr>
              <p:cNvSpPr/>
              <p:nvPr/>
            </p:nvSpPr>
            <p:spPr>
              <a:xfrm>
                <a:off x="7734273" y="4078282"/>
                <a:ext cx="428625" cy="42862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35" name="Elbow Connector 234">
              <a:extLst>
                <a:ext uri="{FF2B5EF4-FFF2-40B4-BE49-F238E27FC236}">
                  <a16:creationId xmlns:a16="http://schemas.microsoft.com/office/drawing/2014/main" id="{EC1ACB70-710A-F74E-AD50-F87B25D504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982" y="2171923"/>
              <a:ext cx="378747" cy="2151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6" name="Elbow Connector 235">
              <a:extLst>
                <a:ext uri="{FF2B5EF4-FFF2-40B4-BE49-F238E27FC236}">
                  <a16:creationId xmlns:a16="http://schemas.microsoft.com/office/drawing/2014/main" id="{006D7A16-AA8C-BC48-B811-05B7FB4F78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694" y="2807509"/>
              <a:ext cx="378747" cy="2151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7" name="Elbow Connector 236">
              <a:extLst>
                <a:ext uri="{FF2B5EF4-FFF2-40B4-BE49-F238E27FC236}">
                  <a16:creationId xmlns:a16="http://schemas.microsoft.com/office/drawing/2014/main" id="{6C337E0F-24C8-FB42-B1B5-1652A5379A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0569" y="3477624"/>
              <a:ext cx="378747" cy="2151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9" name="Elbow Connector 238">
              <a:extLst>
                <a:ext uri="{FF2B5EF4-FFF2-40B4-BE49-F238E27FC236}">
                  <a16:creationId xmlns:a16="http://schemas.microsoft.com/office/drawing/2014/main" id="{39AF4FB8-A9D2-5641-94F3-0DFB46B73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1270" y="4763653"/>
              <a:ext cx="378747" cy="2151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60978FF5-549A-2E4F-BCE9-4844F169557D}"/>
              </a:ext>
            </a:extLst>
          </p:cNvPr>
          <p:cNvGrpSpPr/>
          <p:nvPr/>
        </p:nvGrpSpPr>
        <p:grpSpPr>
          <a:xfrm>
            <a:off x="3599349" y="2614028"/>
            <a:ext cx="814065" cy="2594769"/>
            <a:chOff x="3599349" y="2614028"/>
            <a:chExt cx="814065" cy="2594769"/>
          </a:xfrm>
        </p:grpSpPr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C576D0C5-1CE8-7642-8E66-514A1C44583E}"/>
                </a:ext>
              </a:extLst>
            </p:cNvPr>
            <p:cNvCxnSpPr>
              <a:cxnSpLocks/>
              <a:stCxn id="217" idx="6"/>
              <a:endCxn id="224" idx="2"/>
            </p:cNvCxnSpPr>
            <p:nvPr/>
          </p:nvCxnSpPr>
          <p:spPr>
            <a:xfrm flipV="1">
              <a:off x="3599349" y="2614028"/>
              <a:ext cx="799791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8072AF9-784E-614A-8E0B-427B83112DCC}"/>
                </a:ext>
              </a:extLst>
            </p:cNvPr>
            <p:cNvCxnSpPr>
              <a:cxnSpLocks/>
              <a:stCxn id="218" idx="6"/>
              <a:endCxn id="225" idx="2"/>
            </p:cNvCxnSpPr>
            <p:nvPr/>
          </p:nvCxnSpPr>
          <p:spPr>
            <a:xfrm flipV="1">
              <a:off x="3599349" y="3268078"/>
              <a:ext cx="799791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10CDB8D5-C387-C648-B445-3DB89B32E29E}"/>
                </a:ext>
              </a:extLst>
            </p:cNvPr>
            <p:cNvCxnSpPr>
              <a:cxnSpLocks/>
              <a:stCxn id="219" idx="6"/>
              <a:endCxn id="226" idx="2"/>
            </p:cNvCxnSpPr>
            <p:nvPr/>
          </p:nvCxnSpPr>
          <p:spPr>
            <a:xfrm flipV="1">
              <a:off x="3608875" y="3922128"/>
              <a:ext cx="799791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84B7BDEE-1FA6-0046-8BBF-01BFEF4F8493}"/>
                </a:ext>
              </a:extLst>
            </p:cNvPr>
            <p:cNvCxnSpPr>
              <a:cxnSpLocks/>
              <a:stCxn id="216" idx="6"/>
              <a:endCxn id="223" idx="2"/>
            </p:cNvCxnSpPr>
            <p:nvPr/>
          </p:nvCxnSpPr>
          <p:spPr>
            <a:xfrm flipV="1">
              <a:off x="3613623" y="5206415"/>
              <a:ext cx="799791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23EE9C71-2D37-CC45-B5B9-13B2D918DB8A}"/>
              </a:ext>
            </a:extLst>
          </p:cNvPr>
          <p:cNvGrpSpPr/>
          <p:nvPr/>
        </p:nvGrpSpPr>
        <p:grpSpPr>
          <a:xfrm>
            <a:off x="4827765" y="2614028"/>
            <a:ext cx="809477" cy="2594769"/>
            <a:chOff x="4827765" y="2614028"/>
            <a:chExt cx="809477" cy="2594769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1FE06D6F-800D-CD42-B10B-B92E741748D4}"/>
                </a:ext>
              </a:extLst>
            </p:cNvPr>
            <p:cNvCxnSpPr>
              <a:cxnSpLocks/>
              <a:stCxn id="224" idx="6"/>
              <a:endCxn id="231" idx="2"/>
            </p:cNvCxnSpPr>
            <p:nvPr/>
          </p:nvCxnSpPr>
          <p:spPr>
            <a:xfrm>
              <a:off x="4827765" y="2614028"/>
              <a:ext cx="795203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C9EDF140-0034-DB4D-8FAD-4EA640F25355}"/>
                </a:ext>
              </a:extLst>
            </p:cNvPr>
            <p:cNvCxnSpPr>
              <a:cxnSpLocks/>
              <a:stCxn id="225" idx="6"/>
              <a:endCxn id="232" idx="2"/>
            </p:cNvCxnSpPr>
            <p:nvPr/>
          </p:nvCxnSpPr>
          <p:spPr>
            <a:xfrm>
              <a:off x="4827765" y="3268078"/>
              <a:ext cx="795203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5F5B6F0-DA96-4C49-B961-AEFCA34B9DEE}"/>
                </a:ext>
              </a:extLst>
            </p:cNvPr>
            <p:cNvCxnSpPr>
              <a:cxnSpLocks/>
              <a:stCxn id="226" idx="6"/>
              <a:endCxn id="233" idx="2"/>
            </p:cNvCxnSpPr>
            <p:nvPr/>
          </p:nvCxnSpPr>
          <p:spPr>
            <a:xfrm>
              <a:off x="4837291" y="3922128"/>
              <a:ext cx="795203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357172D0-3872-C840-9792-08316B3765C7}"/>
                </a:ext>
              </a:extLst>
            </p:cNvPr>
            <p:cNvCxnSpPr>
              <a:cxnSpLocks/>
              <a:stCxn id="223" idx="6"/>
              <a:endCxn id="230" idx="2"/>
            </p:cNvCxnSpPr>
            <p:nvPr/>
          </p:nvCxnSpPr>
          <p:spPr>
            <a:xfrm>
              <a:off x="4842039" y="5206415"/>
              <a:ext cx="795203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1812FE9-8C77-F546-AF31-6958001C1342}"/>
              </a:ext>
            </a:extLst>
          </p:cNvPr>
          <p:cNvGrpSpPr/>
          <p:nvPr/>
        </p:nvGrpSpPr>
        <p:grpSpPr>
          <a:xfrm>
            <a:off x="2827673" y="1972303"/>
            <a:ext cx="3711389" cy="4001997"/>
            <a:chOff x="2947873" y="2402132"/>
            <a:chExt cx="3711389" cy="4001997"/>
          </a:xfrm>
        </p:grpSpPr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70EE7506-87CF-DF42-8538-492A49CB30E7}"/>
                </a:ext>
              </a:extLst>
            </p:cNvPr>
            <p:cNvSpPr/>
            <p:nvPr/>
          </p:nvSpPr>
          <p:spPr>
            <a:xfrm>
              <a:off x="2947873" y="2402132"/>
              <a:ext cx="3711388" cy="4001997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TextBox 251">
              <a:extLst>
                <a:ext uri="{FF2B5EF4-FFF2-40B4-BE49-F238E27FC236}">
                  <a16:creationId xmlns:a16="http://schemas.microsoft.com/office/drawing/2014/main" id="{4C8AF4DE-4B92-9E41-828A-B56FA077CA1D}"/>
                </a:ext>
              </a:extLst>
            </p:cNvPr>
            <p:cNvSpPr txBox="1"/>
            <p:nvPr/>
          </p:nvSpPr>
          <p:spPr>
            <a:xfrm>
              <a:off x="2947874" y="5874351"/>
              <a:ext cx="3711388" cy="5232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Internal Block</a:t>
              </a:r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598C382E-0CDD-5D4F-AAA3-2AA3566AA253}"/>
              </a:ext>
            </a:extLst>
          </p:cNvPr>
          <p:cNvGrpSpPr/>
          <p:nvPr/>
        </p:nvGrpSpPr>
        <p:grpSpPr>
          <a:xfrm>
            <a:off x="1541785" y="2616410"/>
            <a:ext cx="1643213" cy="2619472"/>
            <a:chOff x="1661985" y="2283876"/>
            <a:chExt cx="1643213" cy="2619472"/>
          </a:xfrm>
        </p:grpSpPr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A807BC45-1EC4-1841-B777-3900BFB6B623}"/>
                </a:ext>
              </a:extLst>
            </p:cNvPr>
            <p:cNvCxnSpPr/>
            <p:nvPr/>
          </p:nvCxnSpPr>
          <p:spPr>
            <a:xfrm flipV="1">
              <a:off x="1661985" y="2283876"/>
              <a:ext cx="1628939" cy="23146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B0A9BB9B-6FB5-9A4A-B0A3-9BCB7C1EBC72}"/>
                </a:ext>
              </a:extLst>
            </p:cNvPr>
            <p:cNvCxnSpPr/>
            <p:nvPr/>
          </p:nvCxnSpPr>
          <p:spPr>
            <a:xfrm>
              <a:off x="1661985" y="2515340"/>
              <a:ext cx="1628939" cy="42258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969EC0F9-AB97-4E41-9105-AD2D2EDF8183}"/>
                </a:ext>
              </a:extLst>
            </p:cNvPr>
            <p:cNvCxnSpPr>
              <a:cxnSpLocks/>
            </p:cNvCxnSpPr>
            <p:nvPr/>
          </p:nvCxnSpPr>
          <p:spPr>
            <a:xfrm>
              <a:off x="1661985" y="2515340"/>
              <a:ext cx="1638465" cy="107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00B4307F-B205-E04C-A82F-B3A64B9D1BCD}"/>
                </a:ext>
              </a:extLst>
            </p:cNvPr>
            <p:cNvCxnSpPr/>
            <p:nvPr/>
          </p:nvCxnSpPr>
          <p:spPr>
            <a:xfrm>
              <a:off x="1679860" y="2519601"/>
              <a:ext cx="1625338" cy="23566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5005879E-2E9E-6746-948E-6BC25EB15708}"/>
                </a:ext>
              </a:extLst>
            </p:cNvPr>
            <p:cNvCxnSpPr/>
            <p:nvPr/>
          </p:nvCxnSpPr>
          <p:spPr>
            <a:xfrm flipV="1">
              <a:off x="1681696" y="2283876"/>
              <a:ext cx="1609228" cy="8538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C3966422-D23D-5D4C-9423-755AF72EBC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696" y="2937926"/>
              <a:ext cx="1609228" cy="1998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B20F1231-78F9-F449-A0C0-03E5F7A8A287}"/>
                </a:ext>
              </a:extLst>
            </p:cNvPr>
            <p:cNvCxnSpPr/>
            <p:nvPr/>
          </p:nvCxnSpPr>
          <p:spPr>
            <a:xfrm>
              <a:off x="1681696" y="3137751"/>
              <a:ext cx="1618754" cy="4542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A7DCDA6-D4A2-2746-B0BB-AAECC7A00803}"/>
                </a:ext>
              </a:extLst>
            </p:cNvPr>
            <p:cNvCxnSpPr/>
            <p:nvPr/>
          </p:nvCxnSpPr>
          <p:spPr>
            <a:xfrm>
              <a:off x="1681696" y="3137751"/>
              <a:ext cx="1623502" cy="17385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75BF418C-74BC-8544-963F-0A6D062B3627}"/>
                </a:ext>
              </a:extLst>
            </p:cNvPr>
            <p:cNvCxnSpPr/>
            <p:nvPr/>
          </p:nvCxnSpPr>
          <p:spPr>
            <a:xfrm flipV="1">
              <a:off x="1681696" y="2283876"/>
              <a:ext cx="1609228" cy="26194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64A4DC7F-A9EB-BD4A-865A-5EF1AFDC7DC5}"/>
                </a:ext>
              </a:extLst>
            </p:cNvPr>
            <p:cNvCxnSpPr/>
            <p:nvPr/>
          </p:nvCxnSpPr>
          <p:spPr>
            <a:xfrm flipV="1">
              <a:off x="1681696" y="2937926"/>
              <a:ext cx="1609228" cy="19654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F054323F-E705-5B4D-A84C-C269DD7280A0}"/>
                </a:ext>
              </a:extLst>
            </p:cNvPr>
            <p:cNvCxnSpPr/>
            <p:nvPr/>
          </p:nvCxnSpPr>
          <p:spPr>
            <a:xfrm flipV="1">
              <a:off x="1699571" y="3591976"/>
              <a:ext cx="1600879" cy="128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B3ECD00B-5D40-C94E-B652-64B74F54AF42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1681696" y="4876264"/>
              <a:ext cx="1623502" cy="270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9" name="Picture 308">
            <a:extLst>
              <a:ext uri="{FF2B5EF4-FFF2-40B4-BE49-F238E27FC236}">
                <a16:creationId xmlns:a16="http://schemas.microsoft.com/office/drawing/2014/main" id="{FB4DB69F-41A1-694A-A0D6-FFC9B2A3A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0929" y="4123641"/>
            <a:ext cx="88900" cy="431800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C6EAE8A9-1A1C-5243-A1E9-559912AA0A0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3359785" y="4289939"/>
            <a:ext cx="88900" cy="431800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44688A02-6F51-B142-93F2-BDB54EDD5BD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4560360" y="4283215"/>
            <a:ext cx="88900" cy="431800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4EDE9642-2C86-4940-8E13-E8B02640D73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5787525" y="4289939"/>
            <a:ext cx="88900" cy="431800"/>
          </a:xfrm>
          <a:prstGeom prst="rect">
            <a:avLst/>
          </a:prstGeom>
        </p:spPr>
      </p:pic>
      <p:sp>
        <p:nvSpPr>
          <p:cNvPr id="314" name="Rectangle 313">
            <a:extLst>
              <a:ext uri="{FF2B5EF4-FFF2-40B4-BE49-F238E27FC236}">
                <a16:creationId xmlns:a16="http://schemas.microsoft.com/office/drawing/2014/main" id="{FC2CDDC3-4C8E-C342-B997-B6C99DEF7672}"/>
              </a:ext>
            </a:extLst>
          </p:cNvPr>
          <p:cNvSpPr/>
          <p:nvPr/>
        </p:nvSpPr>
        <p:spPr>
          <a:xfrm>
            <a:off x="8119631" y="2267396"/>
            <a:ext cx="843425" cy="30687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ounded Rectangle 314">
            <a:extLst>
              <a:ext uri="{FF2B5EF4-FFF2-40B4-BE49-F238E27FC236}">
                <a16:creationId xmlns:a16="http://schemas.microsoft.com/office/drawing/2014/main" id="{CB0CFDD5-60FE-854E-A19B-900CABACCFEE}"/>
              </a:ext>
            </a:extLst>
          </p:cNvPr>
          <p:cNvSpPr/>
          <p:nvPr/>
        </p:nvSpPr>
        <p:spPr>
          <a:xfrm>
            <a:off x="9939427" y="2656714"/>
            <a:ext cx="428625" cy="2378075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ARGMAX</a:t>
            </a:r>
          </a:p>
        </p:txBody>
      </p:sp>
      <p:sp>
        <p:nvSpPr>
          <p:cNvPr id="317" name="Oval 316">
            <a:extLst>
              <a:ext uri="{FF2B5EF4-FFF2-40B4-BE49-F238E27FC236}">
                <a16:creationId xmlns:a16="http://schemas.microsoft.com/office/drawing/2014/main" id="{CE20CBE9-00EE-3944-A9CE-198656F41CA9}"/>
              </a:ext>
            </a:extLst>
          </p:cNvPr>
          <p:cNvSpPr/>
          <p:nvPr/>
        </p:nvSpPr>
        <p:spPr>
          <a:xfrm>
            <a:off x="11069197" y="3618660"/>
            <a:ext cx="428625" cy="4286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507F7430-C98F-8840-8377-C90800F1C6DC}"/>
              </a:ext>
            </a:extLst>
          </p:cNvPr>
          <p:cNvGrpSpPr/>
          <p:nvPr/>
        </p:nvGrpSpPr>
        <p:grpSpPr>
          <a:xfrm>
            <a:off x="8750893" y="2776054"/>
            <a:ext cx="1188534" cy="1962150"/>
            <a:chOff x="8871093" y="2443519"/>
            <a:chExt cx="1188534" cy="1962150"/>
          </a:xfrm>
        </p:grpSpPr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D3631F14-301C-D04C-A972-03A5A5C915A0}"/>
                </a:ext>
              </a:extLst>
            </p:cNvPr>
            <p:cNvCxnSpPr>
              <a:cxnSpLocks/>
              <a:stCxn id="324" idx="6"/>
              <a:endCxn id="315" idx="1"/>
            </p:cNvCxnSpPr>
            <p:nvPr/>
          </p:nvCxnSpPr>
          <p:spPr>
            <a:xfrm>
              <a:off x="8871093" y="2443519"/>
              <a:ext cx="1188534" cy="10696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44E6B68A-93CF-4B4D-BD97-C11DC3A38DC3}"/>
                </a:ext>
              </a:extLst>
            </p:cNvPr>
            <p:cNvCxnSpPr>
              <a:cxnSpLocks/>
              <a:stCxn id="325" idx="6"/>
              <a:endCxn id="315" idx="1"/>
            </p:cNvCxnSpPr>
            <p:nvPr/>
          </p:nvCxnSpPr>
          <p:spPr>
            <a:xfrm>
              <a:off x="8871093" y="3097569"/>
              <a:ext cx="1188534" cy="4156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2A5D2B0F-88DC-EB40-B2CF-C46D0E738739}"/>
                </a:ext>
              </a:extLst>
            </p:cNvPr>
            <p:cNvCxnSpPr>
              <a:cxnSpLocks/>
              <a:stCxn id="327" idx="6"/>
              <a:endCxn id="315" idx="1"/>
            </p:cNvCxnSpPr>
            <p:nvPr/>
          </p:nvCxnSpPr>
          <p:spPr>
            <a:xfrm flipV="1">
              <a:off x="8880619" y="3513217"/>
              <a:ext cx="1179008" cy="892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F4767D6A-2857-3B4D-A624-D007BB51678D}"/>
              </a:ext>
            </a:extLst>
          </p:cNvPr>
          <p:cNvGrpSpPr/>
          <p:nvPr/>
        </p:nvGrpSpPr>
        <p:grpSpPr>
          <a:xfrm>
            <a:off x="8322268" y="2561741"/>
            <a:ext cx="438151" cy="2390775"/>
            <a:chOff x="1795461" y="1957388"/>
            <a:chExt cx="438151" cy="2390775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5436E624-F1F4-4346-A0A4-A4BDB8EA2A80}"/>
                </a:ext>
              </a:extLst>
            </p:cNvPr>
            <p:cNvSpPr/>
            <p:nvPr/>
          </p:nvSpPr>
          <p:spPr>
            <a:xfrm>
              <a:off x="1795461" y="1957388"/>
              <a:ext cx="428625" cy="42862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488C2D78-3D50-2B47-A7AA-AB8EA217B081}"/>
                </a:ext>
              </a:extLst>
            </p:cNvPr>
            <p:cNvSpPr/>
            <p:nvPr/>
          </p:nvSpPr>
          <p:spPr>
            <a:xfrm>
              <a:off x="1795461" y="2611438"/>
              <a:ext cx="428625" cy="428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BD8A81CE-D10E-BB44-B608-AAF827A89827}"/>
                </a:ext>
              </a:extLst>
            </p:cNvPr>
            <p:cNvSpPr/>
            <p:nvPr/>
          </p:nvSpPr>
          <p:spPr>
            <a:xfrm>
              <a:off x="1804987" y="3919538"/>
              <a:ext cx="428625" cy="428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8" name="Straight Connector 327">
            <a:extLst>
              <a:ext uri="{FF2B5EF4-FFF2-40B4-BE49-F238E27FC236}">
                <a16:creationId xmlns:a16="http://schemas.microsoft.com/office/drawing/2014/main" id="{275ED931-04C2-4541-982E-C466A61A7643}"/>
              </a:ext>
            </a:extLst>
          </p:cNvPr>
          <p:cNvCxnSpPr>
            <a:cxnSpLocks/>
            <a:stCxn id="315" idx="3"/>
            <a:endCxn id="317" idx="2"/>
          </p:cNvCxnSpPr>
          <p:nvPr/>
        </p:nvCxnSpPr>
        <p:spPr>
          <a:xfrm flipV="1">
            <a:off x="10368052" y="3832973"/>
            <a:ext cx="701145" cy="12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9" name="Group 328">
            <a:extLst>
              <a:ext uri="{FF2B5EF4-FFF2-40B4-BE49-F238E27FC236}">
                <a16:creationId xmlns:a16="http://schemas.microsoft.com/office/drawing/2014/main" id="{02CF1DFC-AF9E-E742-B9AE-82EBE5FC184F}"/>
              </a:ext>
            </a:extLst>
          </p:cNvPr>
          <p:cNvGrpSpPr/>
          <p:nvPr/>
        </p:nvGrpSpPr>
        <p:grpSpPr>
          <a:xfrm>
            <a:off x="7950695" y="2128497"/>
            <a:ext cx="2845080" cy="3408952"/>
            <a:chOff x="7495708" y="2553249"/>
            <a:chExt cx="2845080" cy="3408952"/>
          </a:xfrm>
        </p:grpSpPr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A3B30246-16B2-3C48-BD19-08A52189EDEF}"/>
                </a:ext>
              </a:extLst>
            </p:cNvPr>
            <p:cNvSpPr/>
            <p:nvPr/>
          </p:nvSpPr>
          <p:spPr>
            <a:xfrm>
              <a:off x="7495708" y="2553249"/>
              <a:ext cx="2845080" cy="3396954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1" name="TextBox 330">
              <a:extLst>
                <a:ext uri="{FF2B5EF4-FFF2-40B4-BE49-F238E27FC236}">
                  <a16:creationId xmlns:a16="http://schemas.microsoft.com/office/drawing/2014/main" id="{C0348D4F-1D3F-0D47-A9AB-067EEAA87C5D}"/>
                </a:ext>
              </a:extLst>
            </p:cNvPr>
            <p:cNvSpPr txBox="1"/>
            <p:nvPr/>
          </p:nvSpPr>
          <p:spPr>
            <a:xfrm>
              <a:off x="7495708" y="5438981"/>
              <a:ext cx="2845080" cy="5232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Output Block</a:t>
              </a:r>
            </a:p>
          </p:txBody>
        </p:sp>
      </p:grpSp>
      <p:pic>
        <p:nvPicPr>
          <p:cNvPr id="333" name="Picture 332">
            <a:extLst>
              <a:ext uri="{FF2B5EF4-FFF2-40B4-BE49-F238E27FC236}">
                <a16:creationId xmlns:a16="http://schemas.microsoft.com/office/drawing/2014/main" id="{69CC0825-29EB-CF40-B452-3D89A1672EA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 rot="16200000">
            <a:off x="7076224" y="3734798"/>
            <a:ext cx="88900" cy="431800"/>
          </a:xfrm>
          <a:prstGeom prst="rect">
            <a:avLst/>
          </a:prstGeom>
        </p:spPr>
      </p:pic>
      <p:grpSp>
        <p:nvGrpSpPr>
          <p:cNvPr id="349" name="Group 348">
            <a:extLst>
              <a:ext uri="{FF2B5EF4-FFF2-40B4-BE49-F238E27FC236}">
                <a16:creationId xmlns:a16="http://schemas.microsoft.com/office/drawing/2014/main" id="{8D30D0E9-F3E5-AD4D-980C-02A3A7AEF15A}"/>
              </a:ext>
            </a:extLst>
          </p:cNvPr>
          <p:cNvGrpSpPr/>
          <p:nvPr/>
        </p:nvGrpSpPr>
        <p:grpSpPr>
          <a:xfrm>
            <a:off x="7537860" y="2776053"/>
            <a:ext cx="793934" cy="1962151"/>
            <a:chOff x="7537860" y="2776053"/>
            <a:chExt cx="793934" cy="1962151"/>
          </a:xfrm>
        </p:grpSpPr>
        <p:cxnSp>
          <p:nvCxnSpPr>
            <p:cNvPr id="335" name="Straight Connector 334">
              <a:extLst>
                <a:ext uri="{FF2B5EF4-FFF2-40B4-BE49-F238E27FC236}">
                  <a16:creationId xmlns:a16="http://schemas.microsoft.com/office/drawing/2014/main" id="{D20F787B-C08D-1347-9086-159C5D669012}"/>
                </a:ext>
              </a:extLst>
            </p:cNvPr>
            <p:cNvCxnSpPr>
              <a:stCxn id="324" idx="2"/>
            </p:cNvCxnSpPr>
            <p:nvPr/>
          </p:nvCxnSpPr>
          <p:spPr>
            <a:xfrm flipH="1" flipV="1">
              <a:off x="7563135" y="2776053"/>
              <a:ext cx="759133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1E1282A5-72D8-F341-919E-83F33086DD0D}"/>
                </a:ext>
              </a:extLst>
            </p:cNvPr>
            <p:cNvCxnSpPr>
              <a:cxnSpLocks/>
              <a:stCxn id="325" idx="2"/>
            </p:cNvCxnSpPr>
            <p:nvPr/>
          </p:nvCxnSpPr>
          <p:spPr>
            <a:xfrm flipH="1">
              <a:off x="7537860" y="3430104"/>
              <a:ext cx="7844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4" name="Straight Connector 343">
              <a:extLst>
                <a:ext uri="{FF2B5EF4-FFF2-40B4-BE49-F238E27FC236}">
                  <a16:creationId xmlns:a16="http://schemas.microsoft.com/office/drawing/2014/main" id="{2CB2DB09-9C9C-1449-83E7-6EF9484786F8}"/>
                </a:ext>
              </a:extLst>
            </p:cNvPr>
            <p:cNvCxnSpPr>
              <a:cxnSpLocks/>
              <a:stCxn id="327" idx="2"/>
            </p:cNvCxnSpPr>
            <p:nvPr/>
          </p:nvCxnSpPr>
          <p:spPr>
            <a:xfrm flipH="1">
              <a:off x="7604797" y="4738204"/>
              <a:ext cx="7269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51" name="Picture 350">
            <a:extLst>
              <a:ext uri="{FF2B5EF4-FFF2-40B4-BE49-F238E27FC236}">
                <a16:creationId xmlns:a16="http://schemas.microsoft.com/office/drawing/2014/main" id="{4B9887AB-1D3B-B94F-8105-9E8F6B5568C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8509552" y="3844360"/>
            <a:ext cx="88900" cy="431800"/>
          </a:xfrm>
          <a:prstGeom prst="rect">
            <a:avLst/>
          </a:prstGeom>
        </p:spPr>
      </p:pic>
      <p:sp>
        <p:nvSpPr>
          <p:cNvPr id="357" name="TextBox 356">
            <a:extLst>
              <a:ext uri="{FF2B5EF4-FFF2-40B4-BE49-F238E27FC236}">
                <a16:creationId xmlns:a16="http://schemas.microsoft.com/office/drawing/2014/main" id="{6006E790-FA3F-CE47-AB9A-51B667343135}"/>
              </a:ext>
            </a:extLst>
          </p:cNvPr>
          <p:cNvSpPr txBox="1"/>
          <p:nvPr/>
        </p:nvSpPr>
        <p:spPr>
          <a:xfrm>
            <a:off x="5225366" y="5906767"/>
            <a:ext cx="64356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06C00"/>
                </a:solidFill>
              </a:rPr>
              <a:t>Binarized Neural Networks</a:t>
            </a:r>
          </a:p>
        </p:txBody>
      </p:sp>
      <p:sp>
        <p:nvSpPr>
          <p:cNvPr id="358" name="Slide Number Placeholder 357">
            <a:extLst>
              <a:ext uri="{FF2B5EF4-FFF2-40B4-BE49-F238E27FC236}">
                <a16:creationId xmlns:a16="http://schemas.microsoft.com/office/drawing/2014/main" id="{4CEC9BDD-EF29-E746-8B42-3F4187866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14</a:t>
            </a:fld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A5E337F-0593-4C47-9DD1-B2B883D2C193}"/>
              </a:ext>
            </a:extLst>
          </p:cNvPr>
          <p:cNvSpPr/>
          <p:nvPr/>
        </p:nvSpPr>
        <p:spPr>
          <a:xfrm>
            <a:off x="-11150" y="250"/>
            <a:ext cx="5225366" cy="19398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C0CCBA-BA4A-9941-8B89-292087849073}"/>
              </a:ext>
            </a:extLst>
          </p:cNvPr>
          <p:cNvSpPr txBox="1"/>
          <p:nvPr/>
        </p:nvSpPr>
        <p:spPr>
          <a:xfrm>
            <a:off x="38824" y="-18167"/>
            <a:ext cx="399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Linear Layer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6D5D565-DF29-CB41-AF55-7B45A7B1280E}"/>
              </a:ext>
            </a:extLst>
          </p:cNvPr>
          <p:cNvSpPr txBox="1"/>
          <p:nvPr/>
        </p:nvSpPr>
        <p:spPr>
          <a:xfrm>
            <a:off x="29313" y="-6746"/>
            <a:ext cx="399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Batch Normalization Layer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24A5C8-6EF8-E848-B8E2-E2F8A23E878E}"/>
              </a:ext>
            </a:extLst>
          </p:cNvPr>
          <p:cNvSpPr txBox="1"/>
          <p:nvPr/>
        </p:nvSpPr>
        <p:spPr>
          <a:xfrm>
            <a:off x="38824" y="-1992"/>
            <a:ext cx="399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Binarization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5B3F20A3-49F4-4941-9958-C64558AB60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314" y="990112"/>
            <a:ext cx="3200400" cy="5715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6C32A15D-85BA-CB4F-B58D-28BDCE2762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97" y="566766"/>
            <a:ext cx="2324100" cy="3429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7D1D9999-E1B5-C649-8954-B3AA445B90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2314" y="1593878"/>
            <a:ext cx="4775200" cy="34290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62E638B1-4A11-2045-88B1-62D666294D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3545" y="572696"/>
            <a:ext cx="2387600" cy="35560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420BD845-1DC5-6C4E-9A7C-0FB777377E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88764" y="991998"/>
            <a:ext cx="3568700" cy="355600"/>
          </a:xfrm>
          <a:prstGeom prst="rect">
            <a:avLst/>
          </a:prstGeom>
        </p:spPr>
      </p:pic>
      <p:sp>
        <p:nvSpPr>
          <p:cNvPr id="111" name="TextBox 110">
            <a:extLst>
              <a:ext uri="{FF2B5EF4-FFF2-40B4-BE49-F238E27FC236}">
                <a16:creationId xmlns:a16="http://schemas.microsoft.com/office/drawing/2014/main" id="{5C2DA773-7975-C842-9DEE-3F405C9F238D}"/>
              </a:ext>
            </a:extLst>
          </p:cNvPr>
          <p:cNvSpPr txBox="1"/>
          <p:nvPr/>
        </p:nvSpPr>
        <p:spPr>
          <a:xfrm>
            <a:off x="6942416" y="-6746"/>
            <a:ext cx="399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Linear Layer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BF9DE36-EBE4-064F-805E-D0B73C4BAB3E}"/>
              </a:ext>
            </a:extLst>
          </p:cNvPr>
          <p:cNvSpPr txBox="1"/>
          <p:nvPr/>
        </p:nvSpPr>
        <p:spPr>
          <a:xfrm>
            <a:off x="6966635" y="-20759"/>
            <a:ext cx="399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Argmax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68E7A1C-FFE8-EE49-977B-B679D729724D}"/>
              </a:ext>
            </a:extLst>
          </p:cNvPr>
          <p:cNvSpPr txBox="1"/>
          <p:nvPr/>
        </p:nvSpPr>
        <p:spPr>
          <a:xfrm>
            <a:off x="50934" y="-26938"/>
            <a:ext cx="399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Internal Block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067CA203-55EF-8C4C-9374-219378E35C46}"/>
              </a:ext>
            </a:extLst>
          </p:cNvPr>
          <p:cNvSpPr txBox="1"/>
          <p:nvPr/>
        </p:nvSpPr>
        <p:spPr>
          <a:xfrm>
            <a:off x="6965318" y="-12692"/>
            <a:ext cx="39954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Output Block</a:t>
            </a:r>
          </a:p>
        </p:txBody>
      </p:sp>
    </p:spTree>
    <p:extLst>
      <p:ext uri="{BB962C8B-B14F-4D97-AF65-F5344CB8AC3E}">
        <p14:creationId xmlns:p14="http://schemas.microsoft.com/office/powerpoint/2010/main" val="143450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211" grpId="0" animBg="1"/>
      <p:bldP spid="211" grpId="1" animBg="1"/>
      <p:bldP spid="212" grpId="0" animBg="1"/>
      <p:bldP spid="212" grpId="1" animBg="1"/>
      <p:bldP spid="213" grpId="0" animBg="1"/>
      <p:bldP spid="213" grpId="1" animBg="1"/>
      <p:bldP spid="314" grpId="0" animBg="1"/>
      <p:bldP spid="314" grpId="1" animBg="1"/>
      <p:bldP spid="315" grpId="0" animBg="1"/>
      <p:bldP spid="317" grpId="0" animBg="1"/>
      <p:bldP spid="95" grpId="0" animBg="1"/>
      <p:bldP spid="96" grpId="0"/>
      <p:bldP spid="96" grpId="1"/>
      <p:bldP spid="97" grpId="0"/>
      <p:bldP spid="97" grpId="1"/>
      <p:bldP spid="98" grpId="0"/>
      <p:bldP spid="98" grpId="1"/>
      <p:bldP spid="111" grpId="0"/>
      <p:bldP spid="111" grpId="1"/>
      <p:bldP spid="112" grpId="0"/>
      <p:bldP spid="112" grpId="1"/>
      <p:bldP spid="113" grpId="0"/>
      <p:bldP spid="1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4866-6431-3949-A962-D00A53FA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06C00"/>
                </a:solidFill>
                <a:latin typeface="+mn-lt"/>
              </a:rPr>
              <a:t>Encoding to CNF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4F2A22F1-8340-A341-996D-7B3DD8D5E293}"/>
              </a:ext>
            </a:extLst>
          </p:cNvPr>
          <p:cNvSpPr/>
          <p:nvPr/>
        </p:nvSpPr>
        <p:spPr>
          <a:xfrm>
            <a:off x="633219" y="1965980"/>
            <a:ext cx="814387" cy="352901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Google Shape;359;p48">
                <a:extLst>
                  <a:ext uri="{FF2B5EF4-FFF2-40B4-BE49-F238E27FC236}">
                    <a16:creationId xmlns:a16="http://schemas.microsoft.com/office/drawing/2014/main" id="{B1BA3D76-6E28-D947-852E-7BF7BBF725B5}"/>
                  </a:ext>
                </a:extLst>
              </p:cNvPr>
              <p:cNvSpPr/>
              <p:nvPr/>
            </p:nvSpPr>
            <p:spPr>
              <a:xfrm>
                <a:off x="799923" y="2337046"/>
                <a:ext cx="432000" cy="432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sz="2200" dirty="0">
                  <a:solidFill>
                    <a:schemeClr val="tx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3" name="Google Shape;359;p48">
                <a:extLst>
                  <a:ext uri="{FF2B5EF4-FFF2-40B4-BE49-F238E27FC236}">
                    <a16:creationId xmlns:a16="http://schemas.microsoft.com/office/drawing/2014/main" id="{B1BA3D76-6E28-D947-852E-7BF7BBF72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923" y="2337046"/>
                <a:ext cx="432000" cy="432000"/>
              </a:xfrm>
              <a:prstGeom prst="ellipse">
                <a:avLst/>
              </a:prstGeom>
              <a:blipFill>
                <a:blip r:embed="rId2"/>
                <a:stretch>
                  <a:fillRect l="-2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Google Shape;360;p48">
                <a:extLst>
                  <a:ext uri="{FF2B5EF4-FFF2-40B4-BE49-F238E27FC236}">
                    <a16:creationId xmlns:a16="http://schemas.microsoft.com/office/drawing/2014/main" id="{9818F3E7-57EE-E64E-BAB8-4A15A5F523B1}"/>
                  </a:ext>
                </a:extLst>
              </p:cNvPr>
              <p:cNvSpPr/>
              <p:nvPr/>
            </p:nvSpPr>
            <p:spPr>
              <a:xfrm>
                <a:off x="819634" y="2959457"/>
                <a:ext cx="432000" cy="432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sz="2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114" name="Google Shape;360;p48">
                <a:extLst>
                  <a:ext uri="{FF2B5EF4-FFF2-40B4-BE49-F238E27FC236}">
                    <a16:creationId xmlns:a16="http://schemas.microsoft.com/office/drawing/2014/main" id="{9818F3E7-57EE-E64E-BAB8-4A15A5F52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4" y="2959457"/>
                <a:ext cx="432000" cy="432000"/>
              </a:xfrm>
              <a:prstGeom prst="ellipse">
                <a:avLst/>
              </a:prstGeom>
              <a:blipFill>
                <a:blip r:embed="rId3"/>
                <a:stretch>
                  <a:fillRect l="-555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Google Shape;362;p48">
                <a:extLst>
                  <a:ext uri="{FF2B5EF4-FFF2-40B4-BE49-F238E27FC236}">
                    <a16:creationId xmlns:a16="http://schemas.microsoft.com/office/drawing/2014/main" id="{0E0F5861-F106-5D41-BED3-AF35431DE4BD}"/>
                  </a:ext>
                </a:extLst>
              </p:cNvPr>
              <p:cNvSpPr/>
              <p:nvPr/>
            </p:nvSpPr>
            <p:spPr>
              <a:xfrm>
                <a:off x="819634" y="4725054"/>
                <a:ext cx="432000" cy="4320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SG" sz="1400" b="0" dirty="0">
                  <a:solidFill>
                    <a:schemeClr val="tx1"/>
                  </a:solidFill>
                  <a:latin typeface="Calibri"/>
                </a:endParaRPr>
              </a:p>
            </p:txBody>
          </p:sp>
        </mc:Choice>
        <mc:Fallback xmlns="">
          <p:sp>
            <p:nvSpPr>
              <p:cNvPr id="115" name="Google Shape;362;p48">
                <a:extLst>
                  <a:ext uri="{FF2B5EF4-FFF2-40B4-BE49-F238E27FC236}">
                    <a16:creationId xmlns:a16="http://schemas.microsoft.com/office/drawing/2014/main" id="{0E0F5861-F106-5D41-BED3-AF35431DE4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34" y="4725054"/>
                <a:ext cx="432000" cy="432000"/>
              </a:xfrm>
              <a:prstGeom prst="ellipse">
                <a:avLst/>
              </a:prstGeom>
              <a:blipFill>
                <a:blip r:embed="rId4"/>
                <a:stretch>
                  <a:fillRect l="-277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tangle 115">
            <a:extLst>
              <a:ext uri="{FF2B5EF4-FFF2-40B4-BE49-F238E27FC236}">
                <a16:creationId xmlns:a16="http://schemas.microsoft.com/office/drawing/2014/main" id="{35363CE7-6E0B-C942-A8D6-542803113990}"/>
              </a:ext>
            </a:extLst>
          </p:cNvPr>
          <p:cNvSpPr/>
          <p:nvPr/>
        </p:nvSpPr>
        <p:spPr>
          <a:xfrm>
            <a:off x="5179063" y="1828592"/>
            <a:ext cx="704239" cy="362824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CE3DDD2-822D-A446-97F2-0A2564BF4AE6}"/>
              </a:ext>
            </a:extLst>
          </p:cNvPr>
          <p:cNvSpPr/>
          <p:nvPr/>
        </p:nvSpPr>
        <p:spPr>
          <a:xfrm>
            <a:off x="2733565" y="1828592"/>
            <a:ext cx="687967" cy="36268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7A3DEFC-1F94-014C-8BDC-217EFC818F38}"/>
              </a:ext>
            </a:extLst>
          </p:cNvPr>
          <p:cNvSpPr/>
          <p:nvPr/>
        </p:nvSpPr>
        <p:spPr>
          <a:xfrm>
            <a:off x="3996348" y="1828592"/>
            <a:ext cx="626793" cy="362807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760FB879-EA54-B744-B6F3-0775B4891CEE}"/>
              </a:ext>
            </a:extLst>
          </p:cNvPr>
          <p:cNvGrpSpPr/>
          <p:nvPr/>
        </p:nvGrpSpPr>
        <p:grpSpPr>
          <a:xfrm>
            <a:off x="2860862" y="2107269"/>
            <a:ext cx="442899" cy="3021012"/>
            <a:chOff x="7719999" y="1485895"/>
            <a:chExt cx="442899" cy="3021012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E948D9DB-CFEE-894F-A77F-C255F6189B2B}"/>
                </a:ext>
              </a:extLst>
            </p:cNvPr>
            <p:cNvGrpSpPr/>
            <p:nvPr/>
          </p:nvGrpSpPr>
          <p:grpSpPr>
            <a:xfrm>
              <a:off x="7719999" y="1485895"/>
              <a:ext cx="438151" cy="1736725"/>
              <a:chOff x="1795461" y="1957388"/>
              <a:chExt cx="438151" cy="1736725"/>
            </a:xfrm>
          </p:grpSpPr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2EE29E9A-ED54-294C-AFFF-63C1AAD3358A}"/>
                  </a:ext>
                </a:extLst>
              </p:cNvPr>
              <p:cNvSpPr/>
              <p:nvPr/>
            </p:nvSpPr>
            <p:spPr>
              <a:xfrm>
                <a:off x="1795461" y="1957388"/>
                <a:ext cx="428625" cy="428625"/>
              </a:xfrm>
              <a:prstGeom prst="ellipse">
                <a:avLst/>
              </a:prstGeom>
              <a:noFill/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2208E079-1618-AF4C-940A-B5C6769B84F2}"/>
                  </a:ext>
                </a:extLst>
              </p:cNvPr>
              <p:cNvSpPr/>
              <p:nvPr/>
            </p:nvSpPr>
            <p:spPr>
              <a:xfrm>
                <a:off x="1795461" y="2611438"/>
                <a:ext cx="428625" cy="42862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AEAAF0AA-4C09-854B-B864-BF0B6D1DD54D}"/>
                  </a:ext>
                </a:extLst>
              </p:cNvPr>
              <p:cNvSpPr/>
              <p:nvPr/>
            </p:nvSpPr>
            <p:spPr>
              <a:xfrm>
                <a:off x="1804987" y="3265488"/>
                <a:ext cx="428625" cy="42862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FA1936B9-B251-9D41-B5A8-9A6F57644E35}"/>
                </a:ext>
              </a:extLst>
            </p:cNvPr>
            <p:cNvSpPr/>
            <p:nvPr/>
          </p:nvSpPr>
          <p:spPr>
            <a:xfrm>
              <a:off x="7734273" y="4078282"/>
              <a:ext cx="428625" cy="428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6ABAE7A-7AA0-F14F-9D65-B677A9BECAD4}"/>
              </a:ext>
            </a:extLst>
          </p:cNvPr>
          <p:cNvGrpSpPr/>
          <p:nvPr/>
        </p:nvGrpSpPr>
        <p:grpSpPr>
          <a:xfrm>
            <a:off x="4089278" y="2104887"/>
            <a:ext cx="442899" cy="3021012"/>
            <a:chOff x="7719999" y="1485895"/>
            <a:chExt cx="442899" cy="3021012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CF1451C-750C-DE46-B471-F0B78E8721C1}"/>
                </a:ext>
              </a:extLst>
            </p:cNvPr>
            <p:cNvGrpSpPr/>
            <p:nvPr/>
          </p:nvGrpSpPr>
          <p:grpSpPr>
            <a:xfrm>
              <a:off x="7719999" y="1485895"/>
              <a:ext cx="438151" cy="1736725"/>
              <a:chOff x="1795461" y="1957388"/>
              <a:chExt cx="438151" cy="1736725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74E9FD14-44D9-6246-BFA2-FCCDCB39A576}"/>
                  </a:ext>
                </a:extLst>
              </p:cNvPr>
              <p:cNvSpPr/>
              <p:nvPr/>
            </p:nvSpPr>
            <p:spPr>
              <a:xfrm>
                <a:off x="1795461" y="1957388"/>
                <a:ext cx="428625" cy="428625"/>
              </a:xfrm>
              <a:prstGeom prst="ellipse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0EC1CEDD-8FDD-1440-A2DB-5EA6613CCAC3}"/>
                  </a:ext>
                </a:extLst>
              </p:cNvPr>
              <p:cNvSpPr/>
              <p:nvPr/>
            </p:nvSpPr>
            <p:spPr>
              <a:xfrm>
                <a:off x="1795461" y="2611438"/>
                <a:ext cx="428625" cy="42862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E58F372-A8B0-4C47-B9C8-EC58B5470DFF}"/>
                  </a:ext>
                </a:extLst>
              </p:cNvPr>
              <p:cNvSpPr/>
              <p:nvPr/>
            </p:nvSpPr>
            <p:spPr>
              <a:xfrm>
                <a:off x="1804987" y="3265488"/>
                <a:ext cx="428625" cy="42862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A7569F52-59FE-2948-8E12-EEFC3DD9D9C8}"/>
                </a:ext>
              </a:extLst>
            </p:cNvPr>
            <p:cNvSpPr/>
            <p:nvPr/>
          </p:nvSpPr>
          <p:spPr>
            <a:xfrm>
              <a:off x="7734273" y="4078282"/>
              <a:ext cx="428625" cy="428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290907B4-6CA4-584D-8B11-76B717ADE23C}"/>
              </a:ext>
            </a:extLst>
          </p:cNvPr>
          <p:cNvGrpSpPr/>
          <p:nvPr/>
        </p:nvGrpSpPr>
        <p:grpSpPr>
          <a:xfrm>
            <a:off x="5313106" y="2107269"/>
            <a:ext cx="442899" cy="3021012"/>
            <a:chOff x="5743168" y="2069563"/>
            <a:chExt cx="442899" cy="3021012"/>
          </a:xfrm>
        </p:grpSpPr>
        <p:grpSp>
          <p:nvGrpSpPr>
            <p:cNvPr id="173" name="Group 172">
              <a:extLst>
                <a:ext uri="{FF2B5EF4-FFF2-40B4-BE49-F238E27FC236}">
                  <a16:creationId xmlns:a16="http://schemas.microsoft.com/office/drawing/2014/main" id="{8935F863-0B48-2547-8F88-AFDFFC8FB973}"/>
                </a:ext>
              </a:extLst>
            </p:cNvPr>
            <p:cNvGrpSpPr/>
            <p:nvPr/>
          </p:nvGrpSpPr>
          <p:grpSpPr>
            <a:xfrm>
              <a:off x="5743168" y="2069563"/>
              <a:ext cx="442899" cy="3021012"/>
              <a:chOff x="7719999" y="1485895"/>
              <a:chExt cx="442899" cy="3021012"/>
            </a:xfrm>
          </p:grpSpPr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419EA3A1-4C8E-DB48-BB15-90635CF10EB6}"/>
                  </a:ext>
                </a:extLst>
              </p:cNvPr>
              <p:cNvGrpSpPr/>
              <p:nvPr/>
            </p:nvGrpSpPr>
            <p:grpSpPr>
              <a:xfrm>
                <a:off x="7719999" y="1485895"/>
                <a:ext cx="438151" cy="1736725"/>
                <a:chOff x="1795461" y="1957388"/>
                <a:chExt cx="438151" cy="1736725"/>
              </a:xfrm>
            </p:grpSpPr>
            <p:sp>
              <p:nvSpPr>
                <p:cNvPr id="180" name="Oval 179">
                  <a:extLst>
                    <a:ext uri="{FF2B5EF4-FFF2-40B4-BE49-F238E27FC236}">
                      <a16:creationId xmlns:a16="http://schemas.microsoft.com/office/drawing/2014/main" id="{45701A01-FFE5-5243-9AA8-109893E926CB}"/>
                    </a:ext>
                  </a:extLst>
                </p:cNvPr>
                <p:cNvSpPr/>
                <p:nvPr/>
              </p:nvSpPr>
              <p:spPr>
                <a:xfrm>
                  <a:off x="1795461" y="1957388"/>
                  <a:ext cx="428625" cy="428625"/>
                </a:xfrm>
                <a:prstGeom prst="ellipse">
                  <a:avLst/>
                </a:prstGeom>
                <a:ln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02FC7D24-1CC2-744C-9669-0576B49DE563}"/>
                    </a:ext>
                  </a:extLst>
                </p:cNvPr>
                <p:cNvSpPr/>
                <p:nvPr/>
              </p:nvSpPr>
              <p:spPr>
                <a:xfrm>
                  <a:off x="1795461" y="2611438"/>
                  <a:ext cx="428625" cy="428625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A495D8F2-9D4B-F741-B562-F3DC96A46280}"/>
                    </a:ext>
                  </a:extLst>
                </p:cNvPr>
                <p:cNvSpPr/>
                <p:nvPr/>
              </p:nvSpPr>
              <p:spPr>
                <a:xfrm>
                  <a:off x="1804987" y="3265488"/>
                  <a:ext cx="428625" cy="428625"/>
                </a:xfrm>
                <a:prstGeom prst="ellipse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ACDB2912-77E5-A04F-A0E7-155B0CB556C8}"/>
                  </a:ext>
                </a:extLst>
              </p:cNvPr>
              <p:cNvSpPr/>
              <p:nvPr/>
            </p:nvSpPr>
            <p:spPr>
              <a:xfrm>
                <a:off x="7734273" y="4078282"/>
                <a:ext cx="428625" cy="428625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74" name="Elbow Connector 173">
              <a:extLst>
                <a:ext uri="{FF2B5EF4-FFF2-40B4-BE49-F238E27FC236}">
                  <a16:creationId xmlns:a16="http://schemas.microsoft.com/office/drawing/2014/main" id="{19716ACC-9441-B945-B89E-50234CD50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982" y="2171923"/>
              <a:ext cx="378747" cy="2151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Elbow Connector 174">
              <a:extLst>
                <a:ext uri="{FF2B5EF4-FFF2-40B4-BE49-F238E27FC236}">
                  <a16:creationId xmlns:a16="http://schemas.microsoft.com/office/drawing/2014/main" id="{AD5C37FB-2994-5448-89E8-284206CC91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694" y="2807509"/>
              <a:ext cx="378747" cy="2151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Elbow Connector 175">
              <a:extLst>
                <a:ext uri="{FF2B5EF4-FFF2-40B4-BE49-F238E27FC236}">
                  <a16:creationId xmlns:a16="http://schemas.microsoft.com/office/drawing/2014/main" id="{A4294C28-D317-104C-8B4F-3F659B9B7F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70569" y="3477624"/>
              <a:ext cx="378747" cy="2151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Elbow Connector 176">
              <a:extLst>
                <a:ext uri="{FF2B5EF4-FFF2-40B4-BE49-F238E27FC236}">
                  <a16:creationId xmlns:a16="http://schemas.microsoft.com/office/drawing/2014/main" id="{8AA9C326-5751-724A-B3D5-0DFA8C208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81270" y="4763653"/>
              <a:ext cx="378747" cy="2151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F017A01-9BC4-5344-A7B8-B2D3DA897B4D}"/>
              </a:ext>
            </a:extLst>
          </p:cNvPr>
          <p:cNvGrpSpPr/>
          <p:nvPr/>
        </p:nvGrpSpPr>
        <p:grpSpPr>
          <a:xfrm>
            <a:off x="3289487" y="2319200"/>
            <a:ext cx="814065" cy="2594769"/>
            <a:chOff x="3719549" y="2281494"/>
            <a:chExt cx="814065" cy="2594769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33AD446-7816-DF47-AAD3-29F6CEDC8C5B}"/>
                </a:ext>
              </a:extLst>
            </p:cNvPr>
            <p:cNvCxnSpPr>
              <a:cxnSpLocks/>
              <a:stCxn id="190" idx="6"/>
              <a:endCxn id="185" idx="2"/>
            </p:cNvCxnSpPr>
            <p:nvPr/>
          </p:nvCxnSpPr>
          <p:spPr>
            <a:xfrm flipV="1">
              <a:off x="3719549" y="2281494"/>
              <a:ext cx="799791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EB9D953-47A2-0B4F-9887-8043BC20D164}"/>
                </a:ext>
              </a:extLst>
            </p:cNvPr>
            <p:cNvCxnSpPr>
              <a:cxnSpLocks/>
              <a:stCxn id="191" idx="6"/>
              <a:endCxn id="186" idx="2"/>
            </p:cNvCxnSpPr>
            <p:nvPr/>
          </p:nvCxnSpPr>
          <p:spPr>
            <a:xfrm flipV="1">
              <a:off x="3719549" y="2935544"/>
              <a:ext cx="799791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3B0C64D5-2CC2-084B-951D-88A534E9419F}"/>
                </a:ext>
              </a:extLst>
            </p:cNvPr>
            <p:cNvCxnSpPr>
              <a:cxnSpLocks/>
              <a:stCxn id="192" idx="6"/>
              <a:endCxn id="187" idx="2"/>
            </p:cNvCxnSpPr>
            <p:nvPr/>
          </p:nvCxnSpPr>
          <p:spPr>
            <a:xfrm flipV="1">
              <a:off x="3729075" y="3589594"/>
              <a:ext cx="799791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115EF68-0D18-F74A-8D1A-D508B1291916}"/>
                </a:ext>
              </a:extLst>
            </p:cNvPr>
            <p:cNvCxnSpPr>
              <a:cxnSpLocks/>
              <a:stCxn id="189" idx="6"/>
              <a:endCxn id="184" idx="2"/>
            </p:cNvCxnSpPr>
            <p:nvPr/>
          </p:nvCxnSpPr>
          <p:spPr>
            <a:xfrm flipV="1">
              <a:off x="3733823" y="4873881"/>
              <a:ext cx="799791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91FC645C-E6D3-A942-8317-A973E0CEFB0B}"/>
              </a:ext>
            </a:extLst>
          </p:cNvPr>
          <p:cNvGrpSpPr/>
          <p:nvPr/>
        </p:nvGrpSpPr>
        <p:grpSpPr>
          <a:xfrm>
            <a:off x="4517903" y="2319200"/>
            <a:ext cx="809477" cy="2594769"/>
            <a:chOff x="4947965" y="2281494"/>
            <a:chExt cx="809477" cy="2594769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68023F1D-0DE6-0340-AD94-9FFC15686BE8}"/>
                </a:ext>
              </a:extLst>
            </p:cNvPr>
            <p:cNvCxnSpPr>
              <a:cxnSpLocks/>
              <a:stCxn id="185" idx="6"/>
              <a:endCxn id="180" idx="2"/>
            </p:cNvCxnSpPr>
            <p:nvPr/>
          </p:nvCxnSpPr>
          <p:spPr>
            <a:xfrm>
              <a:off x="4947965" y="2281494"/>
              <a:ext cx="795203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743F4556-660D-ED48-A9FE-30245BD62E33}"/>
                </a:ext>
              </a:extLst>
            </p:cNvPr>
            <p:cNvCxnSpPr>
              <a:cxnSpLocks/>
              <a:stCxn id="186" idx="6"/>
              <a:endCxn id="181" idx="2"/>
            </p:cNvCxnSpPr>
            <p:nvPr/>
          </p:nvCxnSpPr>
          <p:spPr>
            <a:xfrm>
              <a:off x="4947965" y="2935544"/>
              <a:ext cx="795203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50D659A-F949-BF42-B47D-49212D8EB53E}"/>
                </a:ext>
              </a:extLst>
            </p:cNvPr>
            <p:cNvCxnSpPr>
              <a:cxnSpLocks/>
              <a:stCxn id="187" idx="6"/>
              <a:endCxn id="182" idx="2"/>
            </p:cNvCxnSpPr>
            <p:nvPr/>
          </p:nvCxnSpPr>
          <p:spPr>
            <a:xfrm>
              <a:off x="4957491" y="3589594"/>
              <a:ext cx="795203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B69B51E4-3211-4A44-B34B-C564A3635CD6}"/>
                </a:ext>
              </a:extLst>
            </p:cNvPr>
            <p:cNvCxnSpPr>
              <a:cxnSpLocks/>
              <a:stCxn id="184" idx="6"/>
              <a:endCxn id="179" idx="2"/>
            </p:cNvCxnSpPr>
            <p:nvPr/>
          </p:nvCxnSpPr>
          <p:spPr>
            <a:xfrm>
              <a:off x="4962239" y="4873881"/>
              <a:ext cx="795203" cy="238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C59A95C-84BC-BA44-B6A9-F27E6C166641}"/>
              </a:ext>
            </a:extLst>
          </p:cNvPr>
          <p:cNvGrpSpPr/>
          <p:nvPr/>
        </p:nvGrpSpPr>
        <p:grpSpPr>
          <a:xfrm>
            <a:off x="2517811" y="1677475"/>
            <a:ext cx="3711389" cy="4001997"/>
            <a:chOff x="2947873" y="2402132"/>
            <a:chExt cx="3711389" cy="4001997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6F982F0B-891D-AB4D-BB3F-9E30D6FF7A4C}"/>
                </a:ext>
              </a:extLst>
            </p:cNvPr>
            <p:cNvSpPr/>
            <p:nvPr/>
          </p:nvSpPr>
          <p:spPr>
            <a:xfrm>
              <a:off x="2947873" y="2402132"/>
              <a:ext cx="3711388" cy="4001997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1B50EBD-BB4F-1C4F-8753-BC08446D514E}"/>
                </a:ext>
              </a:extLst>
            </p:cNvPr>
            <p:cNvSpPr txBox="1"/>
            <p:nvPr/>
          </p:nvSpPr>
          <p:spPr>
            <a:xfrm>
              <a:off x="2947874" y="5874351"/>
              <a:ext cx="3711388" cy="5232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Internal Block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CFA802B8-403C-1B4D-A5A1-25E0B28705D9}"/>
              </a:ext>
            </a:extLst>
          </p:cNvPr>
          <p:cNvGrpSpPr/>
          <p:nvPr/>
        </p:nvGrpSpPr>
        <p:grpSpPr>
          <a:xfrm>
            <a:off x="1231923" y="2321582"/>
            <a:ext cx="1643213" cy="2619472"/>
            <a:chOff x="1661985" y="2283876"/>
            <a:chExt cx="1643213" cy="2619472"/>
          </a:xfrm>
        </p:grpSpPr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2719190F-E8C3-6546-B7F0-07F45798C869}"/>
                </a:ext>
              </a:extLst>
            </p:cNvPr>
            <p:cNvCxnSpPr/>
            <p:nvPr/>
          </p:nvCxnSpPr>
          <p:spPr>
            <a:xfrm flipV="1">
              <a:off x="1661985" y="2283876"/>
              <a:ext cx="1628939" cy="23146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72DA9D7-507A-C045-A1CF-792FD88F9852}"/>
                </a:ext>
              </a:extLst>
            </p:cNvPr>
            <p:cNvCxnSpPr/>
            <p:nvPr/>
          </p:nvCxnSpPr>
          <p:spPr>
            <a:xfrm>
              <a:off x="1661985" y="2515340"/>
              <a:ext cx="1628939" cy="42258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CDD94EFC-BE6C-784A-B483-A64F7FF754D1}"/>
                </a:ext>
              </a:extLst>
            </p:cNvPr>
            <p:cNvCxnSpPr>
              <a:cxnSpLocks/>
            </p:cNvCxnSpPr>
            <p:nvPr/>
          </p:nvCxnSpPr>
          <p:spPr>
            <a:xfrm>
              <a:off x="1661985" y="2515340"/>
              <a:ext cx="1638465" cy="10766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F9702F98-141F-BE43-A4D6-0ED3270EA78B}"/>
                </a:ext>
              </a:extLst>
            </p:cNvPr>
            <p:cNvCxnSpPr/>
            <p:nvPr/>
          </p:nvCxnSpPr>
          <p:spPr>
            <a:xfrm>
              <a:off x="1679860" y="2519601"/>
              <a:ext cx="1625338" cy="235666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B56D52-4BFB-094C-A8C6-79450D2A9908}"/>
                </a:ext>
              </a:extLst>
            </p:cNvPr>
            <p:cNvCxnSpPr/>
            <p:nvPr/>
          </p:nvCxnSpPr>
          <p:spPr>
            <a:xfrm flipV="1">
              <a:off x="1681696" y="2283876"/>
              <a:ext cx="1609228" cy="8538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A9ADEBD0-09B2-9044-9D8A-BA4C6073BA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81696" y="2937926"/>
              <a:ext cx="1609228" cy="1998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4E3F4228-5C24-2B42-9150-61EF33B89EAA}"/>
                </a:ext>
              </a:extLst>
            </p:cNvPr>
            <p:cNvCxnSpPr/>
            <p:nvPr/>
          </p:nvCxnSpPr>
          <p:spPr>
            <a:xfrm>
              <a:off x="1681696" y="3137751"/>
              <a:ext cx="1618754" cy="45422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010661CD-DA01-0245-B93E-C3349F73AC44}"/>
                </a:ext>
              </a:extLst>
            </p:cNvPr>
            <p:cNvCxnSpPr/>
            <p:nvPr/>
          </p:nvCxnSpPr>
          <p:spPr>
            <a:xfrm>
              <a:off x="1681696" y="3137751"/>
              <a:ext cx="1623502" cy="17385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65209C2E-3DB3-2249-AB1A-C0EDB58D0D9C}"/>
                </a:ext>
              </a:extLst>
            </p:cNvPr>
            <p:cNvCxnSpPr/>
            <p:nvPr/>
          </p:nvCxnSpPr>
          <p:spPr>
            <a:xfrm flipV="1">
              <a:off x="1681696" y="2283876"/>
              <a:ext cx="1609228" cy="26194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99EAF4E-C151-4D40-83FC-5F4AAAFE0471}"/>
                </a:ext>
              </a:extLst>
            </p:cNvPr>
            <p:cNvCxnSpPr/>
            <p:nvPr/>
          </p:nvCxnSpPr>
          <p:spPr>
            <a:xfrm flipV="1">
              <a:off x="1681696" y="2937926"/>
              <a:ext cx="1609228" cy="196542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B446F01-3B21-FA46-B845-0C40649F378F}"/>
                </a:ext>
              </a:extLst>
            </p:cNvPr>
            <p:cNvCxnSpPr/>
            <p:nvPr/>
          </p:nvCxnSpPr>
          <p:spPr>
            <a:xfrm flipV="1">
              <a:off x="1699571" y="3591976"/>
              <a:ext cx="1600879" cy="128190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AF0E3496-F206-4540-9A92-BEBF5EEEF077}"/>
                </a:ext>
              </a:extLst>
            </p:cNvPr>
            <p:cNvCxnSpPr>
              <a:cxnSpLocks/>
              <a:stCxn id="115" idx="6"/>
            </p:cNvCxnSpPr>
            <p:nvPr/>
          </p:nvCxnSpPr>
          <p:spPr>
            <a:xfrm flipV="1">
              <a:off x="1681696" y="4876264"/>
              <a:ext cx="1623502" cy="2708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6" name="Picture 125">
            <a:extLst>
              <a:ext uri="{FF2B5EF4-FFF2-40B4-BE49-F238E27FC236}">
                <a16:creationId xmlns:a16="http://schemas.microsoft.com/office/drawing/2014/main" id="{24D2842A-CC07-F548-A171-6847B42BB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67" y="3828813"/>
            <a:ext cx="88900" cy="431800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23BA7E7-7F18-4F48-931D-E686E8F6448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049923" y="3995111"/>
            <a:ext cx="88900" cy="431800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F7217942-5058-2048-AE6C-2F2E3B77C05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4250498" y="3988387"/>
            <a:ext cx="88900" cy="431800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8ED7955A-E107-F845-A323-0B1C8E6536F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477663" y="3995111"/>
            <a:ext cx="88900" cy="431800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FF5CAF21-207A-2743-9009-9F216F945959}"/>
              </a:ext>
            </a:extLst>
          </p:cNvPr>
          <p:cNvSpPr/>
          <p:nvPr/>
        </p:nvSpPr>
        <p:spPr>
          <a:xfrm>
            <a:off x="7809769" y="1972567"/>
            <a:ext cx="843425" cy="306879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6666F469-6975-3142-AFE0-4A5895D92324}"/>
              </a:ext>
            </a:extLst>
          </p:cNvPr>
          <p:cNvSpPr/>
          <p:nvPr/>
        </p:nvSpPr>
        <p:spPr>
          <a:xfrm>
            <a:off x="9629565" y="2361885"/>
            <a:ext cx="428625" cy="2378075"/>
          </a:xfrm>
          <a:prstGeom prst="roundRect">
            <a:avLst>
              <a:gd name="adj" fmla="val 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sz="2400" dirty="0"/>
              <a:t>ARGMAX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51509150-E9B0-C542-8BFE-A2AFF22A7934}"/>
              </a:ext>
            </a:extLst>
          </p:cNvPr>
          <p:cNvSpPr/>
          <p:nvPr/>
        </p:nvSpPr>
        <p:spPr>
          <a:xfrm>
            <a:off x="10759335" y="3323831"/>
            <a:ext cx="428625" cy="428625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971537C-3E53-6645-960D-1B7627AB3091}"/>
              </a:ext>
            </a:extLst>
          </p:cNvPr>
          <p:cNvGrpSpPr/>
          <p:nvPr/>
        </p:nvGrpSpPr>
        <p:grpSpPr>
          <a:xfrm>
            <a:off x="8441031" y="2481225"/>
            <a:ext cx="1188534" cy="1962150"/>
            <a:chOff x="8871093" y="2443519"/>
            <a:chExt cx="1188534" cy="1962150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CA8631FF-3CF5-3D45-A1CF-A6D51CA43A29}"/>
                </a:ext>
              </a:extLst>
            </p:cNvPr>
            <p:cNvCxnSpPr>
              <a:cxnSpLocks/>
              <a:stCxn id="145" idx="6"/>
              <a:endCxn id="131" idx="1"/>
            </p:cNvCxnSpPr>
            <p:nvPr/>
          </p:nvCxnSpPr>
          <p:spPr>
            <a:xfrm>
              <a:off x="8871093" y="2443519"/>
              <a:ext cx="1188534" cy="106969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15E057F-7EDA-9942-BCCA-1C0420370F8C}"/>
                </a:ext>
              </a:extLst>
            </p:cNvPr>
            <p:cNvCxnSpPr>
              <a:cxnSpLocks/>
              <a:stCxn id="146" idx="6"/>
              <a:endCxn id="131" idx="1"/>
            </p:cNvCxnSpPr>
            <p:nvPr/>
          </p:nvCxnSpPr>
          <p:spPr>
            <a:xfrm>
              <a:off x="8871093" y="3097569"/>
              <a:ext cx="1188534" cy="4156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6284BF8-403C-E241-A70F-6E73C15190CA}"/>
                </a:ext>
              </a:extLst>
            </p:cNvPr>
            <p:cNvCxnSpPr>
              <a:cxnSpLocks/>
              <a:stCxn id="147" idx="6"/>
              <a:endCxn id="131" idx="1"/>
            </p:cNvCxnSpPr>
            <p:nvPr/>
          </p:nvCxnSpPr>
          <p:spPr>
            <a:xfrm flipV="1">
              <a:off x="8880619" y="3513217"/>
              <a:ext cx="1179008" cy="89245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88A8DFA-55A4-2844-9AE2-3DCEC623A213}"/>
              </a:ext>
            </a:extLst>
          </p:cNvPr>
          <p:cNvGrpSpPr/>
          <p:nvPr/>
        </p:nvGrpSpPr>
        <p:grpSpPr>
          <a:xfrm>
            <a:off x="8012406" y="2266912"/>
            <a:ext cx="438151" cy="2390775"/>
            <a:chOff x="1795461" y="1957388"/>
            <a:chExt cx="438151" cy="2390775"/>
          </a:xfrm>
        </p:grpSpPr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1E706267-C575-0C42-BB55-8531D0C9CED2}"/>
                </a:ext>
              </a:extLst>
            </p:cNvPr>
            <p:cNvSpPr/>
            <p:nvPr/>
          </p:nvSpPr>
          <p:spPr>
            <a:xfrm>
              <a:off x="1795461" y="1957388"/>
              <a:ext cx="428625" cy="42862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47800C1C-40E1-E346-9E12-6F67E15C8D4D}"/>
                </a:ext>
              </a:extLst>
            </p:cNvPr>
            <p:cNvSpPr/>
            <p:nvPr/>
          </p:nvSpPr>
          <p:spPr>
            <a:xfrm>
              <a:off x="1795461" y="2611438"/>
              <a:ext cx="428625" cy="428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6C6EA24-71D5-BC48-8052-A6E5D12FF0E1}"/>
                </a:ext>
              </a:extLst>
            </p:cNvPr>
            <p:cNvSpPr/>
            <p:nvPr/>
          </p:nvSpPr>
          <p:spPr>
            <a:xfrm>
              <a:off x="1804987" y="3919538"/>
              <a:ext cx="428625" cy="428625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E489BBE2-52A1-104A-A6F2-9489878BF01B}"/>
              </a:ext>
            </a:extLst>
          </p:cNvPr>
          <p:cNvCxnSpPr>
            <a:cxnSpLocks/>
            <a:stCxn id="131" idx="3"/>
            <a:endCxn id="132" idx="2"/>
          </p:cNvCxnSpPr>
          <p:nvPr/>
        </p:nvCxnSpPr>
        <p:spPr>
          <a:xfrm flipV="1">
            <a:off x="10058190" y="3538144"/>
            <a:ext cx="701145" cy="127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7ED8699-09B4-8846-881E-149C2B54D92E}"/>
              </a:ext>
            </a:extLst>
          </p:cNvPr>
          <p:cNvGrpSpPr/>
          <p:nvPr/>
        </p:nvGrpSpPr>
        <p:grpSpPr>
          <a:xfrm>
            <a:off x="7640833" y="1833668"/>
            <a:ext cx="2845080" cy="3408952"/>
            <a:chOff x="7495708" y="2553249"/>
            <a:chExt cx="2845080" cy="3408952"/>
          </a:xfrm>
        </p:grpSpPr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4FEDF8A4-AEAB-014F-B205-A4C7095F0284}"/>
                </a:ext>
              </a:extLst>
            </p:cNvPr>
            <p:cNvSpPr/>
            <p:nvPr/>
          </p:nvSpPr>
          <p:spPr>
            <a:xfrm>
              <a:off x="7495708" y="2553249"/>
              <a:ext cx="2845080" cy="3396954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A0FC6BF-0250-7340-8E01-EC7A41EDF8CD}"/>
                </a:ext>
              </a:extLst>
            </p:cNvPr>
            <p:cNvSpPr txBox="1"/>
            <p:nvPr/>
          </p:nvSpPr>
          <p:spPr>
            <a:xfrm>
              <a:off x="7495708" y="5438981"/>
              <a:ext cx="2845080" cy="5232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Output Block</a:t>
              </a:r>
            </a:p>
          </p:txBody>
        </p:sp>
      </p:grpSp>
      <p:pic>
        <p:nvPicPr>
          <p:cNvPr id="137" name="Picture 136">
            <a:extLst>
              <a:ext uri="{FF2B5EF4-FFF2-40B4-BE49-F238E27FC236}">
                <a16:creationId xmlns:a16="http://schemas.microsoft.com/office/drawing/2014/main" id="{8519F8DF-3F57-9E4D-945F-236A060CD5B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 rot="16200000">
            <a:off x="6759565" y="3328633"/>
            <a:ext cx="88900" cy="431800"/>
          </a:xfrm>
          <a:prstGeom prst="rect">
            <a:avLst/>
          </a:prstGeom>
        </p:spPr>
      </p:pic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D03DF0F-79AB-6E48-9884-C087454A5232}"/>
              </a:ext>
            </a:extLst>
          </p:cNvPr>
          <p:cNvGrpSpPr/>
          <p:nvPr/>
        </p:nvGrpSpPr>
        <p:grpSpPr>
          <a:xfrm>
            <a:off x="7227998" y="2481224"/>
            <a:ext cx="793934" cy="1962151"/>
            <a:chOff x="7658060" y="2443518"/>
            <a:chExt cx="793934" cy="1962151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B6EAC5E2-D9D9-BC41-A9FE-B6A3A28E6F34}"/>
                </a:ext>
              </a:extLst>
            </p:cNvPr>
            <p:cNvCxnSpPr>
              <a:stCxn id="145" idx="2"/>
            </p:cNvCxnSpPr>
            <p:nvPr/>
          </p:nvCxnSpPr>
          <p:spPr>
            <a:xfrm flipH="1" flipV="1">
              <a:off x="7683335" y="2443518"/>
              <a:ext cx="759133" cy="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76D5F2F5-5344-DC40-BFAA-3065DB086BEF}"/>
                </a:ext>
              </a:extLst>
            </p:cNvPr>
            <p:cNvCxnSpPr>
              <a:cxnSpLocks/>
              <a:stCxn id="146" idx="2"/>
            </p:cNvCxnSpPr>
            <p:nvPr/>
          </p:nvCxnSpPr>
          <p:spPr>
            <a:xfrm flipH="1">
              <a:off x="7658060" y="3097569"/>
              <a:ext cx="7844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8F8DCC3-5D14-2749-B36E-DF13E8749ABB}"/>
                </a:ext>
              </a:extLst>
            </p:cNvPr>
            <p:cNvCxnSpPr>
              <a:cxnSpLocks/>
              <a:stCxn id="147" idx="2"/>
            </p:cNvCxnSpPr>
            <p:nvPr/>
          </p:nvCxnSpPr>
          <p:spPr>
            <a:xfrm flipH="1">
              <a:off x="7724997" y="4405669"/>
              <a:ext cx="726997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9" name="Picture 138">
            <a:extLst>
              <a:ext uri="{FF2B5EF4-FFF2-40B4-BE49-F238E27FC236}">
                <a16:creationId xmlns:a16="http://schemas.microsoft.com/office/drawing/2014/main" id="{3AFDDC49-7113-E643-8E5F-5F1E718E8E3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8199690" y="3549531"/>
            <a:ext cx="88900" cy="431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B04FA3-DCDD-394C-B20B-261234EA1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15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96F83A-D3A8-B847-AD50-2C2100BF1C32}"/>
              </a:ext>
            </a:extLst>
          </p:cNvPr>
          <p:cNvGrpSpPr/>
          <p:nvPr/>
        </p:nvGrpSpPr>
        <p:grpSpPr>
          <a:xfrm>
            <a:off x="6845752" y="-14808"/>
            <a:ext cx="5225366" cy="1966995"/>
            <a:chOff x="-11150" y="-26938"/>
            <a:chExt cx="5225366" cy="1966995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A0954DB-FD03-5443-9FE6-162F48B80F70}"/>
                </a:ext>
              </a:extLst>
            </p:cNvPr>
            <p:cNvSpPr/>
            <p:nvPr/>
          </p:nvSpPr>
          <p:spPr>
            <a:xfrm>
              <a:off x="-11150" y="250"/>
              <a:ext cx="5225366" cy="193980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31CBF530-9C3C-7B42-BAB8-B19D5A10F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2314" y="990112"/>
              <a:ext cx="3200400" cy="571500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F7FB8E26-22E3-074E-92C3-0ADEC036D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4497" y="566766"/>
              <a:ext cx="2324100" cy="342900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C5802FA7-FDD6-FB4D-90C1-3F7CDAF8B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2314" y="1593878"/>
              <a:ext cx="4775200" cy="342900"/>
            </a:xfrm>
            <a:prstGeom prst="rect">
              <a:avLst/>
            </a:prstGeom>
          </p:spPr>
        </p:pic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69D9DE4-19A5-A142-B7BF-71528B4E3634}"/>
                </a:ext>
              </a:extLst>
            </p:cNvPr>
            <p:cNvSpPr txBox="1"/>
            <p:nvPr/>
          </p:nvSpPr>
          <p:spPr>
            <a:xfrm>
              <a:off x="50934" y="-26938"/>
              <a:ext cx="399547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Internal Block</a:t>
              </a:r>
            </a:p>
          </p:txBody>
        </p:sp>
      </p:grpSp>
      <p:sp>
        <p:nvSpPr>
          <p:cNvPr id="308" name="Oval 307">
            <a:extLst>
              <a:ext uri="{FF2B5EF4-FFF2-40B4-BE49-F238E27FC236}">
                <a16:creationId xmlns:a16="http://schemas.microsoft.com/office/drawing/2014/main" id="{16F49016-2A4D-DE49-A5B5-0DC4A73C7436}"/>
              </a:ext>
            </a:extLst>
          </p:cNvPr>
          <p:cNvSpPr/>
          <p:nvPr/>
        </p:nvSpPr>
        <p:spPr>
          <a:xfrm>
            <a:off x="2867586" y="2106825"/>
            <a:ext cx="428625" cy="428625"/>
          </a:xfrm>
          <a:prstGeom prst="ellipse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201296C6-8FDD-2142-B07F-2254B2DD621A}"/>
              </a:ext>
            </a:extLst>
          </p:cNvPr>
          <p:cNvGrpSpPr/>
          <p:nvPr/>
        </p:nvGrpSpPr>
        <p:grpSpPr>
          <a:xfrm>
            <a:off x="1217648" y="2318678"/>
            <a:ext cx="1628939" cy="2619472"/>
            <a:chOff x="1661985" y="2283876"/>
            <a:chExt cx="1628939" cy="2619472"/>
          </a:xfrm>
        </p:grpSpPr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52903AF-2A38-A24A-BCFD-818872089151}"/>
                </a:ext>
              </a:extLst>
            </p:cNvPr>
            <p:cNvCxnSpPr/>
            <p:nvPr/>
          </p:nvCxnSpPr>
          <p:spPr>
            <a:xfrm flipV="1">
              <a:off x="1661985" y="2283876"/>
              <a:ext cx="1628939" cy="23146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1AAFA47B-46EC-974B-A6F0-00193479F590}"/>
                </a:ext>
              </a:extLst>
            </p:cNvPr>
            <p:cNvCxnSpPr/>
            <p:nvPr/>
          </p:nvCxnSpPr>
          <p:spPr>
            <a:xfrm flipV="1">
              <a:off x="1681696" y="2283876"/>
              <a:ext cx="1609228" cy="85387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1E79A553-234E-134F-86D5-78ADC63700BD}"/>
                </a:ext>
              </a:extLst>
            </p:cNvPr>
            <p:cNvCxnSpPr/>
            <p:nvPr/>
          </p:nvCxnSpPr>
          <p:spPr>
            <a:xfrm flipV="1">
              <a:off x="1681696" y="2283876"/>
              <a:ext cx="1609228" cy="261947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27" name="Oval 326">
            <a:extLst>
              <a:ext uri="{FF2B5EF4-FFF2-40B4-BE49-F238E27FC236}">
                <a16:creationId xmlns:a16="http://schemas.microsoft.com/office/drawing/2014/main" id="{8876770D-CEA1-A148-BF36-7C3B1B195A0E}"/>
              </a:ext>
            </a:extLst>
          </p:cNvPr>
          <p:cNvSpPr/>
          <p:nvPr/>
        </p:nvSpPr>
        <p:spPr>
          <a:xfrm>
            <a:off x="4083261" y="2100229"/>
            <a:ext cx="428625" cy="428625"/>
          </a:xfrm>
          <a:prstGeom prst="ellips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0" name="Straight Connector 329">
            <a:extLst>
              <a:ext uri="{FF2B5EF4-FFF2-40B4-BE49-F238E27FC236}">
                <a16:creationId xmlns:a16="http://schemas.microsoft.com/office/drawing/2014/main" id="{59577BFE-765D-4C45-8FE3-D4E3C5A7860F}"/>
              </a:ext>
            </a:extLst>
          </p:cNvPr>
          <p:cNvCxnSpPr>
            <a:cxnSpLocks/>
          </p:cNvCxnSpPr>
          <p:nvPr/>
        </p:nvCxnSpPr>
        <p:spPr>
          <a:xfrm flipV="1">
            <a:off x="3297330" y="2316817"/>
            <a:ext cx="799791" cy="238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Straight Connector 330">
            <a:extLst>
              <a:ext uri="{FF2B5EF4-FFF2-40B4-BE49-F238E27FC236}">
                <a16:creationId xmlns:a16="http://schemas.microsoft.com/office/drawing/2014/main" id="{6EF87B35-C17D-C047-9CB2-4EA6605F7261}"/>
              </a:ext>
            </a:extLst>
          </p:cNvPr>
          <p:cNvCxnSpPr>
            <a:cxnSpLocks/>
          </p:cNvCxnSpPr>
          <p:nvPr/>
        </p:nvCxnSpPr>
        <p:spPr>
          <a:xfrm>
            <a:off x="4523920" y="2314301"/>
            <a:ext cx="795203" cy="238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160CF40C-A60F-8B4A-BF71-A631C4532F4B}"/>
              </a:ext>
            </a:extLst>
          </p:cNvPr>
          <p:cNvGrpSpPr/>
          <p:nvPr/>
        </p:nvGrpSpPr>
        <p:grpSpPr>
          <a:xfrm>
            <a:off x="5307800" y="2106272"/>
            <a:ext cx="428625" cy="428625"/>
            <a:chOff x="5743168" y="2069563"/>
            <a:chExt cx="428625" cy="428625"/>
          </a:xfrm>
        </p:grpSpPr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58147A27-8450-BD47-8E4C-1437DE3A53D5}"/>
                </a:ext>
              </a:extLst>
            </p:cNvPr>
            <p:cNvSpPr/>
            <p:nvPr/>
          </p:nvSpPr>
          <p:spPr>
            <a:xfrm>
              <a:off x="5743168" y="2069563"/>
              <a:ext cx="428625" cy="428625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4" name="Elbow Connector 333">
              <a:extLst>
                <a:ext uri="{FF2B5EF4-FFF2-40B4-BE49-F238E27FC236}">
                  <a16:creationId xmlns:a16="http://schemas.microsoft.com/office/drawing/2014/main" id="{D80E1D31-3E90-8C42-A872-2A7714ED75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982" y="2171923"/>
              <a:ext cx="378747" cy="215157"/>
            </a:xfrm>
            <a:prstGeom prst="bentConnector3">
              <a:avLst>
                <a:gd name="adj1" fmla="val 50000"/>
              </a:avLst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3" name="Rounded Rectangle 342">
            <a:extLst>
              <a:ext uri="{FF2B5EF4-FFF2-40B4-BE49-F238E27FC236}">
                <a16:creationId xmlns:a16="http://schemas.microsoft.com/office/drawing/2014/main" id="{B1768CAD-5C08-B540-A71C-335605C469DD}"/>
              </a:ext>
            </a:extLst>
          </p:cNvPr>
          <p:cNvSpPr/>
          <p:nvPr/>
        </p:nvSpPr>
        <p:spPr>
          <a:xfrm>
            <a:off x="6257748" y="2814625"/>
            <a:ext cx="5938837" cy="1625499"/>
          </a:xfrm>
          <a:prstGeom prst="roundRect">
            <a:avLst/>
          </a:prstGeom>
          <a:solidFill>
            <a:srgbClr val="FE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EE9E007C-FB7E-8548-AEF5-8F5E3B74E955}"/>
                  </a:ext>
                </a:extLst>
              </p:cNvPr>
              <p:cNvSpPr txBox="1"/>
              <p:nvPr/>
            </p:nvSpPr>
            <p:spPr>
              <a:xfrm>
                <a:off x="6446501" y="2994807"/>
                <a:ext cx="5609036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SG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600" i="1">
                        <a:latin typeface="Cambria Math" panose="02040503050406030204" pitchFamily="18" charset="0"/>
                      </a:rPr>
                      <m:t>=1, </m:t>
                    </m:r>
                    <m:r>
                      <a:rPr lang="en-SG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en-SG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</m:t>
                    </m:r>
                    <m:r>
                      <a:rPr lang="en-SG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SG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</m:t>
                    </m:r>
                    <m:r>
                      <a:rPr lang="en-SG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SG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SG" sz="2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6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SG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&gt;0⇒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600" i="1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SG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G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  <m:r>
                        <a:rPr lang="en-SG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SG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SG" sz="2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4" name="TextBox 343">
                <a:extLst>
                  <a:ext uri="{FF2B5EF4-FFF2-40B4-BE49-F238E27FC236}">
                    <a16:creationId xmlns:a16="http://schemas.microsoft.com/office/drawing/2014/main" id="{EE9E007C-FB7E-8548-AEF5-8F5E3B74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6501" y="2994807"/>
                <a:ext cx="5609036" cy="1292662"/>
              </a:xfrm>
              <a:prstGeom prst="rect">
                <a:avLst/>
              </a:prstGeom>
              <a:blipFill>
                <a:blip r:embed="rId9"/>
                <a:stretch>
                  <a:fillRect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C524F-152E-6642-9374-70DF19B47933}"/>
                  </a:ext>
                </a:extLst>
              </p:cNvPr>
              <p:cNvSpPr/>
              <p:nvPr/>
            </p:nvSpPr>
            <p:spPr>
              <a:xfrm>
                <a:off x="5857079" y="2042678"/>
                <a:ext cx="3693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𝑣</m:t>
                      </m:r>
                    </m:oMath>
                  </m:oMathPara>
                </a14:m>
                <a:endParaRPr lang="en-SG" dirty="0">
                  <a:solidFill>
                    <a:schemeClr val="dk1"/>
                  </a:solidFill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F5C524F-152E-6642-9374-70DF19B47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7079" y="2042678"/>
                <a:ext cx="369332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61244548-6984-2149-8735-F855C5904DE5}"/>
              </a:ext>
            </a:extLst>
          </p:cNvPr>
          <p:cNvCxnSpPr>
            <a:cxnSpLocks/>
          </p:cNvCxnSpPr>
          <p:nvPr/>
        </p:nvCxnSpPr>
        <p:spPr>
          <a:xfrm>
            <a:off x="5723557" y="2321137"/>
            <a:ext cx="795203" cy="2382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822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30" grpId="0" animBg="1"/>
      <p:bldP spid="131" grpId="0" animBg="1"/>
      <p:bldP spid="132" grpId="0" animBg="1"/>
      <p:bldP spid="308" grpId="0" animBg="1"/>
      <p:bldP spid="327" grpId="0" animBg="1"/>
      <p:bldP spid="343" grpId="0" animBg="1"/>
      <p:bldP spid="344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ounded Rectangle 391">
            <a:extLst>
              <a:ext uri="{FF2B5EF4-FFF2-40B4-BE49-F238E27FC236}">
                <a16:creationId xmlns:a16="http://schemas.microsoft.com/office/drawing/2014/main" id="{8CE442D8-B50F-CA49-A64C-087FDFC4BCE1}"/>
              </a:ext>
            </a:extLst>
          </p:cNvPr>
          <p:cNvSpPr/>
          <p:nvPr/>
        </p:nvSpPr>
        <p:spPr>
          <a:xfrm>
            <a:off x="358731" y="1615601"/>
            <a:ext cx="3969259" cy="32013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Rounded Rectangle 388">
            <a:extLst>
              <a:ext uri="{FF2B5EF4-FFF2-40B4-BE49-F238E27FC236}">
                <a16:creationId xmlns:a16="http://schemas.microsoft.com/office/drawing/2014/main" id="{83286053-43E6-074B-8721-17BF90CD662C}"/>
              </a:ext>
            </a:extLst>
          </p:cNvPr>
          <p:cNvSpPr/>
          <p:nvPr/>
        </p:nvSpPr>
        <p:spPr>
          <a:xfrm>
            <a:off x="6040221" y="1727397"/>
            <a:ext cx="5938837" cy="1625499"/>
          </a:xfrm>
          <a:prstGeom prst="roundRect">
            <a:avLst/>
          </a:prstGeom>
          <a:solidFill>
            <a:srgbClr val="FE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E4866-6431-3949-A962-D00A53FA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06C00"/>
                </a:solidFill>
                <a:latin typeface="+mn-lt"/>
              </a:rPr>
              <a:t>Encoding to CNF</a:t>
            </a: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ED3B3A11-39A2-9A4F-A4FE-33D1985681F0}"/>
              </a:ext>
            </a:extLst>
          </p:cNvPr>
          <p:cNvGrpSpPr/>
          <p:nvPr/>
        </p:nvGrpSpPr>
        <p:grpSpPr>
          <a:xfrm>
            <a:off x="733924" y="1927134"/>
            <a:ext cx="3331171" cy="2606669"/>
            <a:chOff x="1152036" y="1771200"/>
            <a:chExt cx="3331171" cy="2606669"/>
          </a:xfrm>
        </p:grpSpPr>
        <p:grpSp>
          <p:nvGrpSpPr>
            <p:cNvPr id="279" name="Group 278">
              <a:extLst>
                <a:ext uri="{FF2B5EF4-FFF2-40B4-BE49-F238E27FC236}">
                  <a16:creationId xmlns:a16="http://schemas.microsoft.com/office/drawing/2014/main" id="{C3AB8BD8-3617-344C-8804-C6E43666AEC8}"/>
                </a:ext>
              </a:extLst>
            </p:cNvPr>
            <p:cNvGrpSpPr/>
            <p:nvPr/>
          </p:nvGrpSpPr>
          <p:grpSpPr>
            <a:xfrm>
              <a:off x="1152036" y="1772470"/>
              <a:ext cx="470279" cy="2605399"/>
              <a:chOff x="4228781" y="2186848"/>
              <a:chExt cx="470279" cy="26053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0" name="Google Shape;359;p48">
                    <a:extLst>
                      <a:ext uri="{FF2B5EF4-FFF2-40B4-BE49-F238E27FC236}">
                        <a16:creationId xmlns:a16="http://schemas.microsoft.com/office/drawing/2014/main" id="{1FA0EDD4-989E-D148-8467-86C1CD76B1AF}"/>
                      </a:ext>
                    </a:extLst>
                  </p:cNvPr>
                  <p:cNvSpPr/>
                  <p:nvPr/>
                </p:nvSpPr>
                <p:spPr>
                  <a:xfrm>
                    <a:off x="4247349" y="2186848"/>
                    <a:ext cx="432000" cy="432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G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r>
                                <a:rPr lang="en-SG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sz="22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SG" sz="2200" dirty="0">
                      <a:solidFill>
                        <a:schemeClr val="tx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50" name="Google Shape;359;p48">
                    <a:extLst>
                      <a:ext uri="{FF2B5EF4-FFF2-40B4-BE49-F238E27FC236}">
                        <a16:creationId xmlns:a16="http://schemas.microsoft.com/office/drawing/2014/main" id="{1FA0EDD4-989E-D148-8467-86C1CD76B1A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47349" y="2186848"/>
                    <a:ext cx="432000" cy="432000"/>
                  </a:xfrm>
                  <a:prstGeom prst="ellipse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1" name="Google Shape;360;p48">
                    <a:extLst>
                      <a:ext uri="{FF2B5EF4-FFF2-40B4-BE49-F238E27FC236}">
                        <a16:creationId xmlns:a16="http://schemas.microsoft.com/office/drawing/2014/main" id="{C23B1889-1CAE-F54A-BC2D-70C44A173CB8}"/>
                      </a:ext>
                    </a:extLst>
                  </p:cNvPr>
                  <p:cNvSpPr/>
                  <p:nvPr/>
                </p:nvSpPr>
                <p:spPr>
                  <a:xfrm>
                    <a:off x="4267060" y="2809259"/>
                    <a:ext cx="432000" cy="432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G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sz="2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sz="22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 xmlns="">
              <p:sp>
                <p:nvSpPr>
                  <p:cNvPr id="351" name="Google Shape;360;p48">
                    <a:extLst>
                      <a:ext uri="{FF2B5EF4-FFF2-40B4-BE49-F238E27FC236}">
                        <a16:creationId xmlns:a16="http://schemas.microsoft.com/office/drawing/2014/main" id="{C23B1889-1CAE-F54A-BC2D-70C44A173C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7060" y="2809259"/>
                    <a:ext cx="432000" cy="432000"/>
                  </a:xfrm>
                  <a:prstGeom prst="ellipse">
                    <a:avLst/>
                  </a:prstGeom>
                  <a:blipFill>
                    <a:blip r:embed="rId3"/>
                    <a:stretch>
                      <a:fillRect l="-277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2" name="Google Shape;362;p48">
                    <a:extLst>
                      <a:ext uri="{FF2B5EF4-FFF2-40B4-BE49-F238E27FC236}">
                        <a16:creationId xmlns:a16="http://schemas.microsoft.com/office/drawing/2014/main" id="{F3443C36-6380-6342-8370-37716D184CC2}"/>
                      </a:ext>
                    </a:extLst>
                  </p:cNvPr>
                  <p:cNvSpPr/>
                  <p:nvPr/>
                </p:nvSpPr>
                <p:spPr>
                  <a:xfrm>
                    <a:off x="4228781" y="4360247"/>
                    <a:ext cx="432000" cy="4320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G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</m:oMath>
                      </m:oMathPara>
                    </a14:m>
                    <a:endParaRPr lang="en-SG" sz="1400" b="0" dirty="0">
                      <a:solidFill>
                        <a:schemeClr val="tx1"/>
                      </a:solidFill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352" name="Google Shape;362;p48">
                    <a:extLst>
                      <a:ext uri="{FF2B5EF4-FFF2-40B4-BE49-F238E27FC236}">
                        <a16:creationId xmlns:a16="http://schemas.microsoft.com/office/drawing/2014/main" id="{F3443C36-6380-6342-8370-37716D184CC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8781" y="4360247"/>
                    <a:ext cx="432000" cy="432000"/>
                  </a:xfrm>
                  <a:prstGeom prst="ellipse">
                    <a:avLst/>
                  </a:prstGeom>
                  <a:blipFill>
                    <a:blip r:embed="rId4"/>
                    <a:stretch>
                      <a:fillRect l="-2778"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90" name="Google Shape;365;p48">
              <a:extLst>
                <a:ext uri="{FF2B5EF4-FFF2-40B4-BE49-F238E27FC236}">
                  <a16:creationId xmlns:a16="http://schemas.microsoft.com/office/drawing/2014/main" id="{60CE84EE-01DA-5648-9F70-25C5A7C373D7}"/>
                </a:ext>
              </a:extLst>
            </p:cNvPr>
            <p:cNvSpPr/>
            <p:nvPr/>
          </p:nvSpPr>
          <p:spPr>
            <a:xfrm>
              <a:off x="2944761" y="1771200"/>
              <a:ext cx="432000" cy="432000"/>
            </a:xfrm>
            <a:prstGeom prst="ellipse">
              <a:avLst/>
            </a:prstGeom>
            <a:solidFill>
              <a:srgbClr val="5086CC"/>
            </a:solidFill>
            <a:ln>
              <a:solidFill>
                <a:schemeClr val="tx1"/>
              </a:solidFill>
              <a:headEnd type="none" w="sm" len="sm"/>
              <a:tailEnd type="none" w="sm" len="sm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1" wrap="square" lIns="121900" tIns="60933" rIns="121900" bIns="60933" anchor="ctr" anchorCtr="0">
              <a:noAutofit/>
            </a:bodyPr>
            <a:lstStyle/>
            <a:p>
              <a:pPr algn="ctr"/>
              <a:endParaRPr sz="135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24" name="Google Shape;372;p48">
              <a:extLst>
                <a:ext uri="{FF2B5EF4-FFF2-40B4-BE49-F238E27FC236}">
                  <a16:creationId xmlns:a16="http://schemas.microsoft.com/office/drawing/2014/main" id="{1DC9E9BB-3CD7-2F48-9EBB-F8A9AD3B6042}"/>
                </a:ext>
              </a:extLst>
            </p:cNvPr>
            <p:cNvCxnSpPr>
              <a:cxnSpLocks/>
              <a:stCxn id="350" idx="6"/>
              <a:endCxn id="290" idx="2"/>
            </p:cNvCxnSpPr>
            <p:nvPr/>
          </p:nvCxnSpPr>
          <p:spPr>
            <a:xfrm flipV="1">
              <a:off x="1602604" y="1987200"/>
              <a:ext cx="1342157" cy="1270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1" name="Google Shape;383;p48">
              <a:extLst>
                <a:ext uri="{FF2B5EF4-FFF2-40B4-BE49-F238E27FC236}">
                  <a16:creationId xmlns:a16="http://schemas.microsoft.com/office/drawing/2014/main" id="{45E36183-562F-8340-A5BD-48EBB764C93C}"/>
                </a:ext>
              </a:extLst>
            </p:cNvPr>
            <p:cNvCxnSpPr>
              <a:cxnSpLocks/>
              <a:stCxn id="352" idx="6"/>
              <a:endCxn id="290" idx="2"/>
            </p:cNvCxnSpPr>
            <p:nvPr/>
          </p:nvCxnSpPr>
          <p:spPr>
            <a:xfrm flipV="1">
              <a:off x="1584036" y="1987200"/>
              <a:ext cx="1360725" cy="2174669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3" name="Google Shape;389;p48">
              <a:extLst>
                <a:ext uri="{FF2B5EF4-FFF2-40B4-BE49-F238E27FC236}">
                  <a16:creationId xmlns:a16="http://schemas.microsoft.com/office/drawing/2014/main" id="{E9FFACBC-7B46-9B40-B6EC-CD5F05A1BAD1}"/>
                </a:ext>
              </a:extLst>
            </p:cNvPr>
            <p:cNvCxnSpPr>
              <a:cxnSpLocks/>
              <a:stCxn id="351" idx="6"/>
              <a:endCxn id="290" idx="2"/>
            </p:cNvCxnSpPr>
            <p:nvPr/>
          </p:nvCxnSpPr>
          <p:spPr>
            <a:xfrm flipV="1">
              <a:off x="1622315" y="1987200"/>
              <a:ext cx="1322446" cy="623681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8" name="Google Shape;375;p48">
                  <a:extLst>
                    <a:ext uri="{FF2B5EF4-FFF2-40B4-BE49-F238E27FC236}">
                      <a16:creationId xmlns:a16="http://schemas.microsoft.com/office/drawing/2014/main" id="{22673388-D2F9-5245-9E85-97EECB715DDE}"/>
                    </a:ext>
                  </a:extLst>
                </p:cNvPr>
                <p:cNvSpPr/>
                <p:nvPr/>
              </p:nvSpPr>
              <p:spPr>
                <a:xfrm>
                  <a:off x="4051207" y="1771200"/>
                  <a:ext cx="432000" cy="432000"/>
                </a:xfrm>
                <a:prstGeom prst="ellipse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0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libri"/>
                            <a:cs typeface="Calibri"/>
                            <a:sym typeface="Calibri"/>
                          </a:rPr>
                          <m:t>𝑣</m:t>
                        </m:r>
                      </m:oMath>
                    </m:oMathPara>
                  </a14:m>
                  <a:endParaRPr sz="20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338" name="Google Shape;375;p48">
                  <a:extLst>
                    <a:ext uri="{FF2B5EF4-FFF2-40B4-BE49-F238E27FC236}">
                      <a16:creationId xmlns:a16="http://schemas.microsoft.com/office/drawing/2014/main" id="{22673388-D2F9-5245-9E85-97EECB715DD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207" y="1771200"/>
                  <a:ext cx="432000" cy="43200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headEnd type="none" w="sm" len="sm"/>
                  <a:tailEnd type="none" w="sm" len="sm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2" name="Straight Connector 361">
              <a:extLst>
                <a:ext uri="{FF2B5EF4-FFF2-40B4-BE49-F238E27FC236}">
                  <a16:creationId xmlns:a16="http://schemas.microsoft.com/office/drawing/2014/main" id="{7188575D-A664-CC4B-8E8C-555BF6483DDC}"/>
                </a:ext>
              </a:extLst>
            </p:cNvPr>
            <p:cNvCxnSpPr>
              <a:cxnSpLocks/>
              <a:stCxn id="290" idx="6"/>
              <a:endCxn id="338" idx="2"/>
            </p:cNvCxnSpPr>
            <p:nvPr/>
          </p:nvCxnSpPr>
          <p:spPr>
            <a:xfrm>
              <a:off x="3376761" y="1987200"/>
              <a:ext cx="674446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8" name="Picture 377">
              <a:extLst>
                <a:ext uri="{FF2B5EF4-FFF2-40B4-BE49-F238E27FC236}">
                  <a16:creationId xmlns:a16="http://schemas.microsoft.com/office/drawing/2014/main" id="{2A06C510-376B-AE4E-B287-147110BBA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39713" y="3213100"/>
              <a:ext cx="88900" cy="4318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15515DDD-2A99-054F-B7EC-FB6CCA6B2E12}"/>
                  </a:ext>
                </a:extLst>
              </p:cNvPr>
              <p:cNvSpPr txBox="1"/>
              <p:nvPr/>
            </p:nvSpPr>
            <p:spPr>
              <a:xfrm>
                <a:off x="6129331" y="1920050"/>
                <a:ext cx="5624617" cy="12926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600" b="0" i="1" smtClean="0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US" sz="2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SG" sz="2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&gt;0⇒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6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600" i="1">
                          <a:latin typeface="Cambria Math" panose="02040503050406030204" pitchFamily="18" charset="0"/>
                        </a:rPr>
                        <m:t>+ …+</m:t>
                      </m:r>
                      <m:sSub>
                        <m:sSubPr>
                          <m:ctrlPr>
                            <a:rPr lang="en-US" sz="2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600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SG" sz="2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SG" sz="26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SG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  <m:r>
                        <a:rPr lang="en-SG" sz="2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SG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600" dirty="0"/>
              </a:p>
              <a:p>
                <a:r>
                  <a:rPr lang="en-SG" sz="2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SG" sz="2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SG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SG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  <m:r>
                      <a:rPr lang="en-SG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SG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SG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d>
                      <m:dPr>
                        <m:begChr m:val="{"/>
                        <m:endChr m:val="}"/>
                        <m:ctrlPr>
                          <a:rPr lang="en-SG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SG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SG" sz="2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SG" sz="26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SG" sz="2600" i="1">
                        <a:latin typeface="Cambria Math" panose="02040503050406030204" pitchFamily="18" charset="0"/>
                      </a:rPr>
                      <m:t>=90</m:t>
                    </m:r>
                  </m:oMath>
                </a14:m>
                <a:endParaRPr lang="en-US" sz="2600" dirty="0"/>
              </a:p>
            </p:txBody>
          </p:sp>
        </mc:Choice>
        <mc:Fallback xmlns="">
          <p:sp>
            <p:nvSpPr>
              <p:cNvPr id="380" name="TextBox 379">
                <a:extLst>
                  <a:ext uri="{FF2B5EF4-FFF2-40B4-BE49-F238E27FC236}">
                    <a16:creationId xmlns:a16="http://schemas.microsoft.com/office/drawing/2014/main" id="{15515DDD-2A99-054F-B7EC-FB6CCA6B2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9331" y="1920050"/>
                <a:ext cx="5624617" cy="1292662"/>
              </a:xfrm>
              <a:prstGeom prst="rect">
                <a:avLst/>
              </a:prstGeom>
              <a:blipFill>
                <a:blip r:embed="rId7"/>
                <a:stretch>
                  <a:fillRect b="-6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0" name="Down Arrow 389">
            <a:extLst>
              <a:ext uri="{FF2B5EF4-FFF2-40B4-BE49-F238E27FC236}">
                <a16:creationId xmlns:a16="http://schemas.microsoft.com/office/drawing/2014/main" id="{0B28C358-C4BA-3B4D-A46B-D99EFCDA6B67}"/>
              </a:ext>
            </a:extLst>
          </p:cNvPr>
          <p:cNvSpPr/>
          <p:nvPr/>
        </p:nvSpPr>
        <p:spPr>
          <a:xfrm rot="16200000">
            <a:off x="4955558" y="1731564"/>
            <a:ext cx="432047" cy="1687183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TextBox 390">
            <a:extLst>
              <a:ext uri="{FF2B5EF4-FFF2-40B4-BE49-F238E27FC236}">
                <a16:creationId xmlns:a16="http://schemas.microsoft.com/office/drawing/2014/main" id="{4BEFE570-7455-964E-8CFC-6D847C8B8C06}"/>
              </a:ext>
            </a:extLst>
          </p:cNvPr>
          <p:cNvSpPr txBox="1"/>
          <p:nvPr/>
        </p:nvSpPr>
        <p:spPr>
          <a:xfrm>
            <a:off x="4515125" y="2751047"/>
            <a:ext cx="1102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Encode</a:t>
            </a: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F4F2B1AA-0BF3-674A-90DE-C0BD837B5E0B}"/>
              </a:ext>
            </a:extLst>
          </p:cNvPr>
          <p:cNvGrpSpPr/>
          <p:nvPr/>
        </p:nvGrpSpPr>
        <p:grpSpPr>
          <a:xfrm>
            <a:off x="4759990" y="4222261"/>
            <a:ext cx="7375753" cy="2222732"/>
            <a:chOff x="4703183" y="3965869"/>
            <a:chExt cx="7375753" cy="2222732"/>
          </a:xfrm>
        </p:grpSpPr>
        <p:sp>
          <p:nvSpPr>
            <p:cNvPr id="393" name="Rounded Rectangle 392">
              <a:extLst>
                <a:ext uri="{FF2B5EF4-FFF2-40B4-BE49-F238E27FC236}">
                  <a16:creationId xmlns:a16="http://schemas.microsoft.com/office/drawing/2014/main" id="{789D590D-D79D-D340-8D5C-6BB310B14939}"/>
                </a:ext>
              </a:extLst>
            </p:cNvPr>
            <p:cNvSpPr/>
            <p:nvPr/>
          </p:nvSpPr>
          <p:spPr>
            <a:xfrm>
              <a:off x="4703183" y="3965869"/>
              <a:ext cx="7275875" cy="2222732"/>
            </a:xfrm>
            <a:prstGeom prst="roundRect">
              <a:avLst/>
            </a:prstGeom>
            <a:solidFill>
              <a:srgbClr val="FE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4" name="TextBox 393">
                  <a:extLst>
                    <a:ext uri="{FF2B5EF4-FFF2-40B4-BE49-F238E27FC236}">
                      <a16:creationId xmlns:a16="http://schemas.microsoft.com/office/drawing/2014/main" id="{655646FB-259C-7F49-9986-5A6141219671}"/>
                    </a:ext>
                  </a:extLst>
                </p:cNvPr>
                <p:cNvSpPr txBox="1"/>
                <p:nvPr/>
              </p:nvSpPr>
              <p:spPr>
                <a:xfrm>
                  <a:off x="4855484" y="4042426"/>
                  <a:ext cx="7223452" cy="20928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SG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SG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2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SG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SG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SG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oMath>
                    </m:oMathPara>
                  </a14:m>
                  <a:endParaRPr lang="en-SG" sz="2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SG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SG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2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SG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SG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2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+ …+</m:t>
                        </m:r>
                        <m:d>
                          <m:dPr>
                            <m:ctrlPr>
                              <a:rPr lang="en-SG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SG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26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sub>
                            </m:s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SG" sz="2600" b="0" i="1" smtClean="0">
                            <a:latin typeface="Cambria Math" panose="02040503050406030204" pitchFamily="18" charset="0"/>
                          </a:rPr>
                          <m:t>&gt;</m:t>
                        </m:r>
                        <m:r>
                          <a:rPr lang="en-SG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−90</m:t>
                        </m:r>
                      </m:oMath>
                    </m:oMathPara>
                  </a14:m>
                  <a:endParaRPr lang="en-SG" sz="2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en-SG" sz="260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SG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SG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a14:m>
                  <a:endParaRPr lang="en-SG" sz="2600" dirty="0"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SG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SG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2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en-SG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SG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2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+ …+</m:t>
                        </m:r>
                        <m:d>
                          <m:dPr>
                            <m:ctrlPr>
                              <a:rPr lang="en-SG" sz="2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SG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26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2600" i="1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sub>
                            </m:s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  <m:r>
                          <a:rPr lang="en-SG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≤−90</m:t>
                        </m:r>
                      </m:oMath>
                    </m:oMathPara>
                  </a14:m>
                  <a:endParaRPr lang="en-SG" sz="26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r>
                    <a:rPr lang="en-SG" sz="2600" dirty="0">
                      <a:ea typeface="Cambria Math" panose="02040503050406030204" pitchFamily="18" charset="0"/>
                    </a:rPr>
                    <a:t>	</a:t>
                  </a:r>
                  <a14:m>
                    <m:oMath xmlns:m="http://schemas.openxmlformats.org/officeDocument/2006/math">
                      <m:r>
                        <a:rPr lang="en-SG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SG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SG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a14:m>
                  <a:endParaRPr lang="en-SG" sz="2600" dirty="0"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94" name="TextBox 393">
                  <a:extLst>
                    <a:ext uri="{FF2B5EF4-FFF2-40B4-BE49-F238E27FC236}">
                      <a16:creationId xmlns:a16="http://schemas.microsoft.com/office/drawing/2014/main" id="{655646FB-259C-7F49-9986-5A61412196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5484" y="4042426"/>
                  <a:ext cx="7223452" cy="209288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6" name="Down Arrow 395">
            <a:extLst>
              <a:ext uri="{FF2B5EF4-FFF2-40B4-BE49-F238E27FC236}">
                <a16:creationId xmlns:a16="http://schemas.microsoft.com/office/drawing/2014/main" id="{EBB8BC18-0A08-2B4D-B869-8A7B1F1637A9}"/>
              </a:ext>
            </a:extLst>
          </p:cNvPr>
          <p:cNvSpPr/>
          <p:nvPr/>
        </p:nvSpPr>
        <p:spPr>
          <a:xfrm>
            <a:off x="8725615" y="3352230"/>
            <a:ext cx="432047" cy="870031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53E68D21-6F9F-E34A-8359-C76FADA2CFA8}"/>
              </a:ext>
            </a:extLst>
          </p:cNvPr>
          <p:cNvSpPr txBox="1"/>
          <p:nvPr/>
        </p:nvSpPr>
        <p:spPr>
          <a:xfrm>
            <a:off x="9157662" y="3464121"/>
            <a:ext cx="279031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Convert to </a:t>
            </a:r>
            <a:r>
              <a:rPr lang="en-US" sz="2600" dirty="0" err="1"/>
              <a:t>boolean</a:t>
            </a:r>
            <a:endParaRPr lang="en-US" sz="2600" dirty="0"/>
          </a:p>
        </p:txBody>
      </p: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CC5EC188-DD15-5944-ABFA-5CFC0B862331}"/>
              </a:ext>
            </a:extLst>
          </p:cNvPr>
          <p:cNvGrpSpPr/>
          <p:nvPr/>
        </p:nvGrpSpPr>
        <p:grpSpPr>
          <a:xfrm>
            <a:off x="6213974" y="4271571"/>
            <a:ext cx="5765084" cy="1011791"/>
            <a:chOff x="5895769" y="5327325"/>
            <a:chExt cx="5765084" cy="1011791"/>
          </a:xfrm>
        </p:grpSpPr>
        <p:sp>
          <p:nvSpPr>
            <p:cNvPr id="399" name="Rounded Rectangle 398">
              <a:extLst>
                <a:ext uri="{FF2B5EF4-FFF2-40B4-BE49-F238E27FC236}">
                  <a16:creationId xmlns:a16="http://schemas.microsoft.com/office/drawing/2014/main" id="{02450795-5F7E-D043-9DAB-1AFA66D593BC}"/>
                </a:ext>
              </a:extLst>
            </p:cNvPr>
            <p:cNvSpPr/>
            <p:nvPr/>
          </p:nvSpPr>
          <p:spPr>
            <a:xfrm>
              <a:off x="5895769" y="5327325"/>
              <a:ext cx="5765084" cy="1011791"/>
            </a:xfrm>
            <a:prstGeom prst="roundRect">
              <a:avLst/>
            </a:prstGeom>
            <a:solidFill>
              <a:srgbClr val="FE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85F63F81-7378-9D40-BDAF-2FA68473A445}"/>
                    </a:ext>
                  </a:extLst>
                </p:cNvPr>
                <p:cNvSpPr txBox="1"/>
                <p:nvPr/>
              </p:nvSpPr>
              <p:spPr>
                <a:xfrm>
                  <a:off x="6265385" y="5421031"/>
                  <a:ext cx="4850367" cy="8925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SG" sz="2600" i="1">
                            <a:latin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  <m:r>
                          <a:rPr lang="en-SG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SG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  <m:r>
                          <a:rPr lang="en-SG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⇒</m:t>
                        </m:r>
                        <m:r>
                          <a:rPr lang="en-SG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SG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6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26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SG" sz="2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SG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  <m:r>
                          <a:rPr lang="en-SG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SG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SG" sz="2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SG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oMath>
                    </m:oMathPara>
                  </a14:m>
                  <a:endParaRPr lang="en-US" sz="2600" dirty="0"/>
                </a:p>
              </p:txBody>
            </p:sp>
          </mc:Choice>
          <mc:Fallback xmlns="">
            <p:sp>
              <p:nvSpPr>
                <p:cNvPr id="400" name="TextBox 399">
                  <a:extLst>
                    <a:ext uri="{FF2B5EF4-FFF2-40B4-BE49-F238E27FC236}">
                      <a16:creationId xmlns:a16="http://schemas.microsoft.com/office/drawing/2014/main" id="{85F63F81-7378-9D40-BDAF-2FA68473A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5385" y="5421031"/>
                  <a:ext cx="4850367" cy="892552"/>
                </a:xfrm>
                <a:prstGeom prst="rect">
                  <a:avLst/>
                </a:prstGeom>
                <a:blipFill>
                  <a:blip r:embed="rId9"/>
                  <a:stretch>
                    <a:fillRect b="-112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775259D1-CFD1-A348-8A9A-465694194C85}"/>
                  </a:ext>
                </a:extLst>
              </p:cNvPr>
              <p:cNvSpPr txBox="1"/>
              <p:nvPr/>
            </p:nvSpPr>
            <p:spPr>
              <a:xfrm>
                <a:off x="6828775" y="5231138"/>
                <a:ext cx="4655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SG" sz="32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401" name="TextBox 400">
                <a:extLst>
                  <a:ext uri="{FF2B5EF4-FFF2-40B4-BE49-F238E27FC236}">
                    <a16:creationId xmlns:a16="http://schemas.microsoft.com/office/drawing/2014/main" id="{775259D1-CFD1-A348-8A9A-465694194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775" y="5231138"/>
                <a:ext cx="4655121" cy="584775"/>
              </a:xfrm>
              <a:prstGeom prst="rect">
                <a:avLst/>
              </a:prstGeom>
              <a:blipFill>
                <a:blip r:embed="rId10"/>
                <a:stretch>
                  <a:fillRect l="-3270" t="-12766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1C74FB-504A-9F4D-88CD-2D4FAD88E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6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/>
      <p:bldP spid="389" grpId="0" animBg="1"/>
      <p:bldP spid="380" grpId="0"/>
      <p:bldP spid="390" grpId="0" animBg="1"/>
      <p:bldP spid="391" grpId="0"/>
      <p:bldP spid="396" grpId="0" animBg="1"/>
      <p:bldP spid="397" grpId="0"/>
      <p:bldP spid="40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66E1045-55FF-7E4A-A766-A84694829C7D}"/>
              </a:ext>
            </a:extLst>
          </p:cNvPr>
          <p:cNvSpPr/>
          <p:nvPr/>
        </p:nvSpPr>
        <p:spPr>
          <a:xfrm>
            <a:off x="6132484" y="1908895"/>
            <a:ext cx="5408083" cy="2972661"/>
          </a:xfrm>
          <a:prstGeom prst="roundRect">
            <a:avLst/>
          </a:prstGeom>
          <a:solidFill>
            <a:srgbClr val="FE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E4866-6431-3949-A962-D00A53FA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06C00"/>
                </a:solidFill>
                <a:latin typeface="+mn-lt"/>
              </a:rPr>
              <a:t>Intractable Encodings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FAEDAC9-A3ED-E442-9798-C06CF11D5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2767" y="1576389"/>
                <a:ext cx="5257801" cy="29726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SG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SG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SG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SG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SG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  <m:r>
                            <a:rPr lang="en-SG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  <m:r>
                            <a:rPr lang="en-SG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6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SG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SG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SG" sz="32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SG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acc>
                          <m:r>
                            <a:rPr lang="en-SG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acc>
                          <m:r>
                            <a:rPr lang="en-SG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acc>
                          <m:r>
                            <a:rPr lang="en-SG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i="1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sub>
                              </m:sSub>
                            </m:e>
                          </m:acc>
                          <m:r>
                            <a:rPr lang="en-SG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∨</m:t>
                          </m:r>
                          <m:acc>
                            <m:accPr>
                              <m:chr m:val="̅"/>
                              <m:ctrlPr>
                                <a:rPr lang="en-SG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SG" sz="3200" b="0" i="1" smtClean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SG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SG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acc>
                          <m:accPr>
                            <m:chr m:val="̅"/>
                            <m:ctrlPr>
                              <a:rPr lang="en-SG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acc>
                          <m:accPr>
                            <m:chr m:val="̅"/>
                            <m:ctrlPr>
                              <a:rPr lang="en-SG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acc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acc>
                          <m:accPr>
                            <m:chr m:val="̅"/>
                            <m:ctrlPr>
                              <a:rPr lang="en-SG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</m:e>
                        </m:acc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acc>
                          <m:accPr>
                            <m:chr m:val="̅"/>
                            <m:ctrlPr>
                              <a:rPr lang="en-SG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320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</m:e>
                        </m:acc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∨</m:t>
                        </m:r>
                        <m:acc>
                          <m:accPr>
                            <m:chr m:val="̅"/>
                            <m:ctrlPr>
                              <a:rPr lang="en-SG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SG" sz="3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SG" sz="3200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SG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SG" sz="3200" i="1">
                        <a:latin typeface="Cambria Math" panose="02040503050406030204" pitchFamily="18" charset="0"/>
                      </a:rPr>
                      <m:t>⇒</m:t>
                    </m:r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SG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SG" sz="32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𝑐𝑙𝑎𝑢𝑠𝑒𝑠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FAEDAC9-A3ED-E442-9798-C06CF11D5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2767" y="1576389"/>
                <a:ext cx="5257801" cy="29726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30C609D-5953-BC4A-B9F5-AD5969125EB7}"/>
              </a:ext>
            </a:extLst>
          </p:cNvPr>
          <p:cNvGrpSpPr/>
          <p:nvPr/>
        </p:nvGrpSpPr>
        <p:grpSpPr>
          <a:xfrm>
            <a:off x="423238" y="1908895"/>
            <a:ext cx="4873674" cy="1097095"/>
            <a:chOff x="5895770" y="3965869"/>
            <a:chExt cx="4873674" cy="1097095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3A777812-FA92-0744-806F-F644092BEB62}"/>
                </a:ext>
              </a:extLst>
            </p:cNvPr>
            <p:cNvSpPr/>
            <p:nvPr/>
          </p:nvSpPr>
          <p:spPr>
            <a:xfrm>
              <a:off x="5895770" y="3965869"/>
              <a:ext cx="4726760" cy="1011791"/>
            </a:xfrm>
            <a:prstGeom prst="roundRect">
              <a:avLst/>
            </a:prstGeom>
            <a:solidFill>
              <a:srgbClr val="FE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9720FC-04C2-1842-9C60-17110DCE9590}"/>
                    </a:ext>
                  </a:extLst>
                </p:cNvPr>
                <p:cNvSpPr txBox="1"/>
                <p:nvPr/>
              </p:nvSpPr>
              <p:spPr>
                <a:xfrm>
                  <a:off x="6162157" y="3985746"/>
                  <a:ext cx="4607287" cy="10772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+ …+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SG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SG" sz="32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SG" sz="3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SG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SG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,1</m:t>
                            </m:r>
                          </m:e>
                        </m:d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D99720FC-04C2-1842-9C60-17110DCE95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62157" y="3985746"/>
                  <a:ext cx="4607287" cy="1077218"/>
                </a:xfrm>
                <a:prstGeom prst="rect">
                  <a:avLst/>
                </a:prstGeom>
                <a:blipFill>
                  <a:blip r:embed="rId3"/>
                  <a:stretch>
                    <a:fillRect l="-2198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4F7E9BE-1B00-1E41-B14D-B60F11214929}"/>
              </a:ext>
            </a:extLst>
          </p:cNvPr>
          <p:cNvSpPr txBox="1"/>
          <p:nvPr/>
        </p:nvSpPr>
        <p:spPr>
          <a:xfrm>
            <a:off x="838200" y="5281611"/>
            <a:ext cx="98542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Encoding to CNF with an </a:t>
            </a:r>
            <a:r>
              <a:rPr lang="en-US" sz="3200" u="sng" dirty="0"/>
              <a:t>equivalent</a:t>
            </a:r>
            <a:r>
              <a:rPr lang="en-US" sz="3200" dirty="0"/>
              <a:t> formula is intractable.</a:t>
            </a:r>
          </a:p>
          <a:p>
            <a:endParaRPr lang="en-US" sz="3200" dirty="0"/>
          </a:p>
        </p:txBody>
      </p:sp>
      <p:sp>
        <p:nvSpPr>
          <p:cNvPr id="11" name="Bent Up Arrow 10">
            <a:extLst>
              <a:ext uri="{FF2B5EF4-FFF2-40B4-BE49-F238E27FC236}">
                <a16:creationId xmlns:a16="http://schemas.microsoft.com/office/drawing/2014/main" id="{44D9713F-3FCA-B847-B378-1D30629049E0}"/>
              </a:ext>
            </a:extLst>
          </p:cNvPr>
          <p:cNvSpPr/>
          <p:nvPr/>
        </p:nvSpPr>
        <p:spPr>
          <a:xfrm rot="16200000" flipH="1" flipV="1">
            <a:off x="4130452" y="1634906"/>
            <a:ext cx="679766" cy="3251330"/>
          </a:xfrm>
          <a:prstGeom prst="bentUp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C7E4CA-A68F-9E4B-AA8A-68445371BE60}"/>
                  </a:ext>
                </a:extLst>
              </p:cNvPr>
              <p:cNvSpPr txBox="1"/>
              <p:nvPr/>
            </p:nvSpPr>
            <p:spPr>
              <a:xfrm>
                <a:off x="6558305" y="4242519"/>
                <a:ext cx="465512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SG" sz="32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C7E4CA-A68F-9E4B-AA8A-68445371B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305" y="4242519"/>
                <a:ext cx="4655121" cy="584775"/>
              </a:xfrm>
              <a:prstGeom prst="rect">
                <a:avLst/>
              </a:prstGeom>
              <a:blipFill>
                <a:blip r:embed="rId4"/>
                <a:stretch>
                  <a:fillRect l="-3270" t="-12766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95B47CF-61BB-654E-9DE4-0DCEE0989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60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E4866-6431-3949-A962-D00A53FAA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06C00"/>
                </a:solidFill>
                <a:latin typeface="+mn-lt"/>
              </a:rPr>
              <a:t>Efficient Encodings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FAEDAC9-A3ED-E442-9798-C06CF11D52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3200" dirty="0"/>
                  <a:t>Idea: Introduce auxiliary variables for sub-formulas.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dirty="0"/>
                  <a:t>Formula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3200" dirty="0"/>
                  <a:t> becomes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𝑎𝑢𝑥𝑖𝑙𝑖𝑎𝑟𝑦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SG" sz="3200" b="0" i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SG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SG" sz="32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38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⋁</m:t>
                    </m:r>
                    <m:sSub>
                      <m:sSubPr>
                        <m:ctrlPr>
                          <a:rPr lang="en-SG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)∧</m:t>
                    </m:r>
                    <m:r>
                      <a:rPr lang="en-SG" sz="32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SG" sz="32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SG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⋁</m:t>
                    </m:r>
                    <m:sSub>
                      <m:sSubPr>
                        <m:ctrlP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nor/>
                      </m:rPr>
                      <a:rPr lang="en-US" sz="3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̅"/>
                        <m:ctrlPr>
                          <a:rPr lang="en-SG" sz="32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m:rPr>
                        <m:nor/>
                      </m:rPr>
                      <a:rPr lang="en-US" sz="32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</m:t>
                    </m:r>
                    <m:r>
                      <m:rPr>
                        <m:nor/>
                      </m:rPr>
                      <a:rPr lang="en-US" sz="3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SG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sz="32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sz="3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m:rPr>
                        <m:nor/>
                      </m:rPr>
                      <a:rPr lang="en-US" sz="3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acc>
                      <m:accPr>
                        <m:chr m:val="̅"/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sz="32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en-US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SG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sz="32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290</m:t>
                    </m:r>
                    <m:r>
                      <m:rPr>
                        <m:nor/>
                      </m:rPr>
                      <a:rPr lang="en-US" sz="3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  <m:r>
                      <a:rPr lang="en-US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3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sz="32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sz="32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1 </m:t>
                    </m:r>
                    <m:r>
                      <a:rPr lang="en-US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 </m:t>
                    </m:r>
                    <m:acc>
                      <m:accPr>
                        <m:chr m:val="̅"/>
                        <m:ctrlPr>
                          <a:rPr lang="en-US" sz="32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SG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m:rPr>
                        <m:nor/>
                      </m:rPr>
                      <a:rPr lang="en-US" sz="32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284  </m:t>
                    </m:r>
                    <m:r>
                      <a:rPr lang="en-US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SG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m:rPr>
                        <m:nor/>
                      </m:rPr>
                      <a:rPr lang="en-US" sz="3200" baseline="-25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291</m:t>
                    </m:r>
                    <m:r>
                      <m:rPr>
                        <m:nor/>
                      </m:rPr>
                      <a:rPr lang="en-US" sz="32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3200" i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SG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</m:oMath>
                </a14:m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r>
                  <a:rPr lang="en-US" sz="3200" u="sng" dirty="0"/>
                  <a:t>Equisatisfiable</a:t>
                </a:r>
                <a:r>
                  <a:rPr lang="en-US" sz="3200" dirty="0"/>
                  <a:t> encoding: If </a:t>
                </a:r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is satisfiable then </a:t>
                </a:r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is satisfiable and if </a:t>
                </a:r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200" dirty="0"/>
                  <a:t> is satisfiable then </a:t>
                </a:r>
                <a14:m>
                  <m:oMath xmlns:m="http://schemas.openxmlformats.org/officeDocument/2006/math">
                    <m:r>
                      <a:rPr lang="en-SG" sz="32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200" dirty="0"/>
                  <a:t> is satisfiable.</a:t>
                </a:r>
              </a:p>
              <a:p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FAEDAC9-A3ED-E442-9798-C06CF11D52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1049000" cy="4351338"/>
              </a:xfrm>
              <a:blipFill>
                <a:blip r:embed="rId2"/>
                <a:stretch>
                  <a:fillRect l="-1148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D4A34DD-60AE-B14A-9A02-0AB76F3B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88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DDE1F2DC-473A-6447-AC95-89E40340E1E7}"/>
              </a:ext>
            </a:extLst>
          </p:cNvPr>
          <p:cNvSpPr/>
          <p:nvPr/>
        </p:nvSpPr>
        <p:spPr>
          <a:xfrm>
            <a:off x="7731684" y="1604107"/>
            <a:ext cx="3239288" cy="312836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07DFB0-7793-9D4F-84D9-54CC344C7A44}"/>
              </a:ext>
            </a:extLst>
          </p:cNvPr>
          <p:cNvSpPr txBox="1"/>
          <p:nvPr/>
        </p:nvSpPr>
        <p:spPr>
          <a:xfrm>
            <a:off x="2818346" y="469338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5F17DC3D-15F9-CB4E-A6AD-E7ADDAF8BD8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369077" y="1761295"/>
            <a:ext cx="54755" cy="7591419"/>
          </a:xfrm>
          <a:prstGeom prst="curvedConnector3">
            <a:avLst>
              <a:gd name="adj1" fmla="val -41750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22C2356-08BE-2240-A3EF-6903AB21183C}"/>
              </a:ext>
            </a:extLst>
          </p:cNvPr>
          <p:cNvSpPr txBox="1"/>
          <p:nvPr/>
        </p:nvSpPr>
        <p:spPr>
          <a:xfrm>
            <a:off x="3934884" y="5865589"/>
            <a:ext cx="4923141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Is the count preserved?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0A7AC50-356A-C840-AC9A-837428FA9B10}"/>
              </a:ext>
            </a:extLst>
          </p:cNvPr>
          <p:cNvSpPr/>
          <p:nvPr/>
        </p:nvSpPr>
        <p:spPr>
          <a:xfrm>
            <a:off x="1095957" y="1669043"/>
            <a:ext cx="3239288" cy="312836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2C95066-2767-B146-A439-078D3D834E7A}"/>
                  </a:ext>
                </a:extLst>
              </p:cNvPr>
              <p:cNvSpPr txBox="1"/>
              <p:nvPr/>
            </p:nvSpPr>
            <p:spPr>
              <a:xfrm>
                <a:off x="915132" y="4771810"/>
                <a:ext cx="393088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733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2C95066-2767-B146-A439-078D3D834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32" y="4771810"/>
                <a:ext cx="3930884" cy="707886"/>
              </a:xfrm>
              <a:prstGeom prst="rect">
                <a:avLst/>
              </a:prstGeom>
              <a:blipFill>
                <a:blip r:embed="rId3"/>
                <a:stretch>
                  <a:fillRect l="-323" r="-1290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05602D60-2F1D-774F-BA4A-6B0C63FC819E}"/>
              </a:ext>
            </a:extLst>
          </p:cNvPr>
          <p:cNvSpPr/>
          <p:nvPr/>
        </p:nvSpPr>
        <p:spPr>
          <a:xfrm>
            <a:off x="1937752" y="2913017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4F52DEA-F3C1-0149-91B5-13C9A53DCCEA}"/>
              </a:ext>
            </a:extLst>
          </p:cNvPr>
          <p:cNvSpPr/>
          <p:nvPr/>
        </p:nvSpPr>
        <p:spPr>
          <a:xfrm>
            <a:off x="2432372" y="2095703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7A4EC47-CC49-6045-9572-1B5981BC5CC0}"/>
              </a:ext>
            </a:extLst>
          </p:cNvPr>
          <p:cNvSpPr/>
          <p:nvPr/>
        </p:nvSpPr>
        <p:spPr>
          <a:xfrm>
            <a:off x="3317409" y="2633129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EC4816D-9DD1-DF48-86C5-B520E838E22E}"/>
              </a:ext>
            </a:extLst>
          </p:cNvPr>
          <p:cNvSpPr/>
          <p:nvPr/>
        </p:nvSpPr>
        <p:spPr>
          <a:xfrm>
            <a:off x="2109433" y="3700149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A3786EF-7058-814E-B6BF-6EFF585AE5DE}"/>
              </a:ext>
            </a:extLst>
          </p:cNvPr>
          <p:cNvSpPr/>
          <p:nvPr/>
        </p:nvSpPr>
        <p:spPr>
          <a:xfrm>
            <a:off x="3394427" y="3396301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53E2A25-3E78-6C45-8724-8EC866BBCA9F}"/>
              </a:ext>
            </a:extLst>
          </p:cNvPr>
          <p:cNvSpPr/>
          <p:nvPr/>
        </p:nvSpPr>
        <p:spPr>
          <a:xfrm>
            <a:off x="3111429" y="4342889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D932C2-B57B-7F4A-9A23-EFEFA162B21A}"/>
                  </a:ext>
                </a:extLst>
              </p:cNvPr>
              <p:cNvSpPr txBox="1"/>
              <p:nvPr/>
            </p:nvSpPr>
            <p:spPr>
              <a:xfrm>
                <a:off x="6147485" y="4724230"/>
                <a:ext cx="6385081" cy="75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SG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𝑎𝑢𝑥𝑖𝑙𝑖𝑎𝑟𝑦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733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D932C2-B57B-7F4A-9A23-EFEFA162B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85" y="4724230"/>
                <a:ext cx="6385081" cy="756554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9E65D23A-0EA3-C248-BAE4-463F7842DC18}"/>
              </a:ext>
            </a:extLst>
          </p:cNvPr>
          <p:cNvSpPr/>
          <p:nvPr/>
        </p:nvSpPr>
        <p:spPr>
          <a:xfrm>
            <a:off x="8605775" y="2263483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B081255-76F4-E241-A2AC-FC5B3C5BD5EE}"/>
              </a:ext>
            </a:extLst>
          </p:cNvPr>
          <p:cNvSpPr/>
          <p:nvPr/>
        </p:nvSpPr>
        <p:spPr>
          <a:xfrm>
            <a:off x="9477007" y="2127389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2E1757B-4CBD-9345-8ACF-7B7D103E7BA2}"/>
              </a:ext>
            </a:extLst>
          </p:cNvPr>
          <p:cNvSpPr/>
          <p:nvPr/>
        </p:nvSpPr>
        <p:spPr>
          <a:xfrm>
            <a:off x="8458060" y="3285799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3166C54-FD0C-0240-935E-2A5E269E82CD}"/>
              </a:ext>
            </a:extLst>
          </p:cNvPr>
          <p:cNvSpPr/>
          <p:nvPr/>
        </p:nvSpPr>
        <p:spPr>
          <a:xfrm>
            <a:off x="9796323" y="2851572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BC97955-98FF-E04C-86B4-9ADAE28A97A3}"/>
              </a:ext>
            </a:extLst>
          </p:cNvPr>
          <p:cNvSpPr/>
          <p:nvPr/>
        </p:nvSpPr>
        <p:spPr>
          <a:xfrm>
            <a:off x="10213592" y="3760633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5D2A5C6-1894-AA4E-A36C-E27C6A2C8A56}"/>
              </a:ext>
            </a:extLst>
          </p:cNvPr>
          <p:cNvSpPr/>
          <p:nvPr/>
        </p:nvSpPr>
        <p:spPr>
          <a:xfrm>
            <a:off x="9075955" y="4307417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C30A87-7A50-0844-A4E5-E596B84FD8FE}"/>
              </a:ext>
            </a:extLst>
          </p:cNvPr>
          <p:cNvSpPr/>
          <p:nvPr/>
        </p:nvSpPr>
        <p:spPr>
          <a:xfrm>
            <a:off x="9798475" y="4303165"/>
            <a:ext cx="147715" cy="14771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948EB6-DA12-0443-BD68-AFACCFB51A3D}"/>
              </a:ext>
            </a:extLst>
          </p:cNvPr>
          <p:cNvSpPr/>
          <p:nvPr/>
        </p:nvSpPr>
        <p:spPr>
          <a:xfrm>
            <a:off x="9256565" y="3438199"/>
            <a:ext cx="147715" cy="14771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A29DE79-9121-134B-9F01-F22F15372612}"/>
              </a:ext>
            </a:extLst>
          </p:cNvPr>
          <p:cNvSpPr/>
          <p:nvPr/>
        </p:nvSpPr>
        <p:spPr>
          <a:xfrm>
            <a:off x="9408965" y="2818083"/>
            <a:ext cx="147715" cy="14771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765ABB-E7B8-B34A-91A4-C99F3E1FF467}"/>
                  </a:ext>
                </a:extLst>
              </p:cNvPr>
              <p:cNvSpPr txBox="1"/>
              <p:nvPr/>
            </p:nvSpPr>
            <p:spPr>
              <a:xfrm>
                <a:off x="6147485" y="4712895"/>
                <a:ext cx="6385081" cy="75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SG" sz="400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SG" sz="40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SG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𝑎𝑢𝑥𝑖𝑙𝑖𝑎𝑟𝑦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733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765ABB-E7B8-B34A-91A4-C99F3E1FF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85" y="4712895"/>
                <a:ext cx="6385081" cy="756554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02BCA6-5D6E-7940-96DC-C35EDD88B3A3}"/>
                  </a:ext>
                </a:extLst>
              </p:cNvPr>
              <p:cNvSpPr txBox="1"/>
              <p:nvPr/>
            </p:nvSpPr>
            <p:spPr>
              <a:xfrm>
                <a:off x="2245470" y="3644306"/>
                <a:ext cx="7837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Project the assignments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3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3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600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02BCA6-5D6E-7940-96DC-C35EDD88B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70" y="3644306"/>
                <a:ext cx="7837097" cy="646331"/>
              </a:xfrm>
              <a:prstGeom prst="rect">
                <a:avLst/>
              </a:prstGeom>
              <a:blipFill>
                <a:blip r:embed="rId6"/>
                <a:stretch>
                  <a:fillRect l="-2265" t="-13462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66226DD7-9B66-6841-8EDC-8ACD245D7D3E}"/>
              </a:ext>
            </a:extLst>
          </p:cNvPr>
          <p:cNvSpPr/>
          <p:nvPr/>
        </p:nvSpPr>
        <p:spPr>
          <a:xfrm>
            <a:off x="9256852" y="3439073"/>
            <a:ext cx="147715" cy="1477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7917696-6A4F-2A4E-BF2D-775FACB0C433}"/>
              </a:ext>
            </a:extLst>
          </p:cNvPr>
          <p:cNvSpPr/>
          <p:nvPr/>
        </p:nvSpPr>
        <p:spPr>
          <a:xfrm>
            <a:off x="9409252" y="2818957"/>
            <a:ext cx="147715" cy="1477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F97816D-92AC-324B-B187-826F6C86A9CB}"/>
              </a:ext>
            </a:extLst>
          </p:cNvPr>
          <p:cNvSpPr/>
          <p:nvPr/>
        </p:nvSpPr>
        <p:spPr>
          <a:xfrm>
            <a:off x="9798815" y="4300097"/>
            <a:ext cx="147715" cy="1477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E13A95-6046-5D40-93C5-7D920C74331D}"/>
              </a:ext>
            </a:extLst>
          </p:cNvPr>
          <p:cNvGrpSpPr/>
          <p:nvPr/>
        </p:nvGrpSpPr>
        <p:grpSpPr>
          <a:xfrm>
            <a:off x="2063835" y="2117343"/>
            <a:ext cx="8171389" cy="2316337"/>
            <a:chOff x="2063835" y="2117343"/>
            <a:chExt cx="8171389" cy="2316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2952CB-DA25-8240-9CFB-CA9699B562E6}"/>
                </a:ext>
              </a:extLst>
            </p:cNvPr>
            <p:cNvGrpSpPr/>
            <p:nvPr/>
          </p:nvGrpSpPr>
          <p:grpSpPr>
            <a:xfrm>
              <a:off x="2063835" y="2117343"/>
              <a:ext cx="8171389" cy="1664923"/>
              <a:chOff x="2063835" y="2117343"/>
              <a:chExt cx="8171389" cy="1664923"/>
            </a:xfrm>
          </p:grpSpPr>
          <p:cxnSp>
            <p:nvCxnSpPr>
              <p:cNvPr id="43" name="Curved Connector 42">
                <a:extLst>
                  <a:ext uri="{FF2B5EF4-FFF2-40B4-BE49-F238E27FC236}">
                    <a16:creationId xmlns:a16="http://schemas.microsoft.com/office/drawing/2014/main" id="{4F620B6F-C033-7F4B-B9E3-A39E4F65035A}"/>
                  </a:ext>
                </a:extLst>
              </p:cNvPr>
              <p:cNvCxnSpPr>
                <a:cxnSpLocks/>
                <a:stCxn id="80" idx="4"/>
              </p:cNvCxnSpPr>
              <p:nvPr/>
            </p:nvCxnSpPr>
            <p:spPr>
              <a:xfrm rot="5400000" flipH="1">
                <a:off x="5975780" y="-1299979"/>
                <a:ext cx="157761" cy="6992405"/>
              </a:xfrm>
              <a:prstGeom prst="curvedConnector4">
                <a:avLst>
                  <a:gd name="adj1" fmla="val 461541"/>
                  <a:gd name="adj2" fmla="val 9968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urved Connector 43">
                <a:extLst>
                  <a:ext uri="{FF2B5EF4-FFF2-40B4-BE49-F238E27FC236}">
                    <a16:creationId xmlns:a16="http://schemas.microsoft.com/office/drawing/2014/main" id="{20933E6B-E7B6-BA44-BAC5-7DDDF8F552A6}"/>
                  </a:ext>
                </a:extLst>
              </p:cNvPr>
              <p:cNvCxnSpPr>
                <a:cxnSpLocks/>
                <a:stCxn id="79" idx="1"/>
                <a:endCxn id="71" idx="6"/>
              </p:cNvCxnSpPr>
              <p:nvPr/>
            </p:nvCxnSpPr>
            <p:spPr>
              <a:xfrm rot="16200000" flipH="1" flipV="1">
                <a:off x="5835330" y="-85091"/>
                <a:ext cx="421872" cy="5162283"/>
              </a:xfrm>
              <a:prstGeom prst="curvedConnector4">
                <a:avLst>
                  <a:gd name="adj1" fmla="val -72249"/>
                  <a:gd name="adj2" fmla="val 981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urved Connector 44">
                <a:extLst>
                  <a:ext uri="{FF2B5EF4-FFF2-40B4-BE49-F238E27FC236}">
                    <a16:creationId xmlns:a16="http://schemas.microsoft.com/office/drawing/2014/main" id="{2AE2D2C3-ACAA-C54B-AA20-95FF224197EC}"/>
                  </a:ext>
                </a:extLst>
              </p:cNvPr>
              <p:cNvCxnSpPr>
                <a:cxnSpLocks/>
                <a:stCxn id="81" idx="1"/>
              </p:cNvCxnSpPr>
              <p:nvPr/>
            </p:nvCxnSpPr>
            <p:spPr>
              <a:xfrm rot="16200000" flipH="1" flipV="1">
                <a:off x="5892624" y="830864"/>
                <a:ext cx="110501" cy="5063632"/>
              </a:xfrm>
              <a:prstGeom prst="curvedConnector4">
                <a:avLst>
                  <a:gd name="adj1" fmla="val -275834"/>
                  <a:gd name="adj2" fmla="val 9870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urved Connector 45">
                <a:extLst>
                  <a:ext uri="{FF2B5EF4-FFF2-40B4-BE49-F238E27FC236}">
                    <a16:creationId xmlns:a16="http://schemas.microsoft.com/office/drawing/2014/main" id="{34DEB900-E643-764A-8DF1-8D51B3FB6AD5}"/>
                  </a:ext>
                </a:extLst>
              </p:cNvPr>
              <p:cNvCxnSpPr>
                <a:cxnSpLocks/>
                <a:stCxn id="82" idx="0"/>
              </p:cNvCxnSpPr>
              <p:nvPr/>
            </p:nvCxnSpPr>
            <p:spPr>
              <a:xfrm rot="16200000" flipH="1" flipV="1">
                <a:off x="5925470" y="-1010065"/>
                <a:ext cx="83075" cy="7806346"/>
              </a:xfrm>
              <a:prstGeom prst="curvedConnector4">
                <a:avLst>
                  <a:gd name="adj1" fmla="val -366899"/>
                  <a:gd name="adj2" fmla="val 9927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Curved Connector 48">
                <a:extLst>
                  <a:ext uri="{FF2B5EF4-FFF2-40B4-BE49-F238E27FC236}">
                    <a16:creationId xmlns:a16="http://schemas.microsoft.com/office/drawing/2014/main" id="{F191A43F-1EA5-6B4D-853C-7F45A9BB26F5}"/>
                  </a:ext>
                </a:extLst>
              </p:cNvPr>
              <p:cNvCxnSpPr>
                <a:cxnSpLocks/>
                <a:stCxn id="83" idx="1"/>
              </p:cNvCxnSpPr>
              <p:nvPr/>
            </p:nvCxnSpPr>
            <p:spPr>
              <a:xfrm rot="16200000" flipV="1">
                <a:off x="6242060" y="-210899"/>
                <a:ext cx="8256" cy="7978073"/>
              </a:xfrm>
              <a:prstGeom prst="curvedConnector4">
                <a:avLst>
                  <a:gd name="adj1" fmla="val 3691860"/>
                  <a:gd name="adj2" fmla="val 9810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837799B7-E484-A449-B5D8-121191A36D0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9146" y="4416746"/>
              <a:ext cx="5964524" cy="1693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604AD-207B-0747-9292-5C29F294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BE40-7E4C-7A48-B074-ED255C13BC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58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78" grpId="0"/>
      <p:bldP spid="37" grpId="0"/>
      <p:bldP spid="32" grpId="0"/>
      <p:bldP spid="40" grpId="0" animBg="1"/>
      <p:bldP spid="41" grpId="0" animBg="1"/>
      <p:bldP spid="4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 txBox="1"/>
          <p:nvPr/>
        </p:nvSpPr>
        <p:spPr>
          <a:xfrm>
            <a:off x="569267" y="3932700"/>
            <a:ext cx="11315600" cy="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800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Concerns with Machine Learning Systems</a:t>
            </a:r>
            <a:endParaRPr sz="4800" b="1" dirty="0">
              <a:solidFill>
                <a:srgbClr val="F06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3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B5BF9-EB11-CF41-8F14-E4DDCAFCB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050" y="4550089"/>
            <a:ext cx="1819553" cy="18195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675D9E-17E3-3D4A-9E46-EAABFD2FF5C2}"/>
              </a:ext>
            </a:extLst>
          </p:cNvPr>
          <p:cNvSpPr txBox="1"/>
          <p:nvPr/>
        </p:nvSpPr>
        <p:spPr>
          <a:xfrm>
            <a:off x="2730918" y="5019409"/>
            <a:ext cx="88658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ea typeface="Ayuthaya" pitchFamily="2" charset="-34"/>
                <a:cs typeface="Ayuthaya" pitchFamily="2" charset="-34"/>
              </a:rPr>
              <a:t>Verifying Properties of Neural Networks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4B78E65E-78BE-8F46-B780-E582CED43E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957"/>
          <a:stretch/>
        </p:blipFill>
        <p:spPr>
          <a:xfrm>
            <a:off x="4762954" y="916362"/>
            <a:ext cx="3435311" cy="207493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2DFD38D-DE4A-1847-925D-1A74D307EC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81" b="16710"/>
          <a:stretch/>
        </p:blipFill>
        <p:spPr>
          <a:xfrm>
            <a:off x="16181" y="818947"/>
            <a:ext cx="4746773" cy="2074934"/>
          </a:xfrm>
          <a:prstGeom prst="rect">
            <a:avLst/>
          </a:prstGeom>
        </p:spPr>
      </p:pic>
      <p:sp>
        <p:nvSpPr>
          <p:cNvPr id="48" name="Google Shape;203;p39">
            <a:extLst>
              <a:ext uri="{FF2B5EF4-FFF2-40B4-BE49-F238E27FC236}">
                <a16:creationId xmlns:a16="http://schemas.microsoft.com/office/drawing/2014/main" id="{383E1B89-DA58-1040-8D9B-0AF232B3125F}"/>
              </a:ext>
            </a:extLst>
          </p:cNvPr>
          <p:cNvSpPr txBox="1"/>
          <p:nvPr/>
        </p:nvSpPr>
        <p:spPr>
          <a:xfrm>
            <a:off x="1644504" y="3001922"/>
            <a:ext cx="1533594" cy="504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Fairness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219;p39">
            <a:extLst>
              <a:ext uri="{FF2B5EF4-FFF2-40B4-BE49-F238E27FC236}">
                <a16:creationId xmlns:a16="http://schemas.microsoft.com/office/drawing/2014/main" id="{7104D288-52D3-8742-8798-DD0CE125DFDC}"/>
              </a:ext>
            </a:extLst>
          </p:cNvPr>
          <p:cNvSpPr txBox="1"/>
          <p:nvPr/>
        </p:nvSpPr>
        <p:spPr>
          <a:xfrm>
            <a:off x="5501614" y="2991296"/>
            <a:ext cx="2089010" cy="521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800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Robustness</a:t>
            </a:r>
            <a:endParaRPr sz="2800" dirty="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211;p39">
            <a:extLst>
              <a:ext uri="{FF2B5EF4-FFF2-40B4-BE49-F238E27FC236}">
                <a16:creationId xmlns:a16="http://schemas.microsoft.com/office/drawing/2014/main" id="{9FFB92CE-25F6-0F44-ACCA-29E32C0DB374}"/>
              </a:ext>
            </a:extLst>
          </p:cNvPr>
          <p:cNvSpPr txBox="1"/>
          <p:nvPr/>
        </p:nvSpPr>
        <p:spPr>
          <a:xfrm>
            <a:off x="8938152" y="3001922"/>
            <a:ext cx="2412514" cy="513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SG" sz="2800" dirty="0">
                <a:solidFill>
                  <a:schemeClr val="accent1"/>
                </a:solidFill>
                <a:ea typeface="Calibri"/>
                <a:cs typeface="Calibri"/>
                <a:sym typeface="Calibri"/>
              </a:rPr>
              <a:t>Trojan Attack</a:t>
            </a:r>
          </a:p>
        </p:txBody>
      </p:sp>
      <p:pic>
        <p:nvPicPr>
          <p:cNvPr id="57" name="Google Shape;322;p45">
            <a:extLst>
              <a:ext uri="{FF2B5EF4-FFF2-40B4-BE49-F238E27FC236}">
                <a16:creationId xmlns:a16="http://schemas.microsoft.com/office/drawing/2014/main" id="{BA3564F9-AE4B-AB49-B64D-8D22AB94258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b="6331"/>
          <a:stretch/>
        </p:blipFill>
        <p:spPr>
          <a:xfrm>
            <a:off x="8198265" y="1003611"/>
            <a:ext cx="3892289" cy="1921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82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val 50">
            <a:extLst>
              <a:ext uri="{FF2B5EF4-FFF2-40B4-BE49-F238E27FC236}">
                <a16:creationId xmlns:a16="http://schemas.microsoft.com/office/drawing/2014/main" id="{DDE1F2DC-473A-6447-AC95-89E40340E1E7}"/>
              </a:ext>
            </a:extLst>
          </p:cNvPr>
          <p:cNvSpPr/>
          <p:nvPr/>
        </p:nvSpPr>
        <p:spPr>
          <a:xfrm>
            <a:off x="7731684" y="1604107"/>
            <a:ext cx="3239288" cy="312836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07DFB0-7793-9D4F-84D9-54CC344C7A44}"/>
              </a:ext>
            </a:extLst>
          </p:cNvPr>
          <p:cNvSpPr txBox="1"/>
          <p:nvPr/>
        </p:nvSpPr>
        <p:spPr>
          <a:xfrm>
            <a:off x="2818346" y="469338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0A7AC50-356A-C840-AC9A-837428FA9B10}"/>
              </a:ext>
            </a:extLst>
          </p:cNvPr>
          <p:cNvSpPr/>
          <p:nvPr/>
        </p:nvSpPr>
        <p:spPr>
          <a:xfrm>
            <a:off x="1095957" y="1669043"/>
            <a:ext cx="3239288" cy="3128365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2C95066-2767-B146-A439-078D3D834E7A}"/>
                  </a:ext>
                </a:extLst>
              </p:cNvPr>
              <p:cNvSpPr txBox="1"/>
              <p:nvPr/>
            </p:nvSpPr>
            <p:spPr>
              <a:xfrm>
                <a:off x="915132" y="4771810"/>
                <a:ext cx="393088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733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2C95066-2767-B146-A439-078D3D834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132" y="4771810"/>
                <a:ext cx="3930884" cy="707886"/>
              </a:xfrm>
              <a:prstGeom prst="rect">
                <a:avLst/>
              </a:prstGeom>
              <a:blipFill>
                <a:blip r:embed="rId3"/>
                <a:stretch>
                  <a:fillRect l="-323" r="-1290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Oval 66">
            <a:extLst>
              <a:ext uri="{FF2B5EF4-FFF2-40B4-BE49-F238E27FC236}">
                <a16:creationId xmlns:a16="http://schemas.microsoft.com/office/drawing/2014/main" id="{05602D60-2F1D-774F-BA4A-6B0C63FC819E}"/>
              </a:ext>
            </a:extLst>
          </p:cNvPr>
          <p:cNvSpPr/>
          <p:nvPr/>
        </p:nvSpPr>
        <p:spPr>
          <a:xfrm>
            <a:off x="1937752" y="2913017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A4F52DEA-F3C1-0149-91B5-13C9A53DCCEA}"/>
              </a:ext>
            </a:extLst>
          </p:cNvPr>
          <p:cNvSpPr/>
          <p:nvPr/>
        </p:nvSpPr>
        <p:spPr>
          <a:xfrm>
            <a:off x="2432372" y="2095703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7A4EC47-CC49-6045-9572-1B5981BC5CC0}"/>
              </a:ext>
            </a:extLst>
          </p:cNvPr>
          <p:cNvSpPr/>
          <p:nvPr/>
        </p:nvSpPr>
        <p:spPr>
          <a:xfrm>
            <a:off x="3317409" y="2633129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EC4816D-9DD1-DF48-86C5-B520E838E22E}"/>
              </a:ext>
            </a:extLst>
          </p:cNvPr>
          <p:cNvSpPr/>
          <p:nvPr/>
        </p:nvSpPr>
        <p:spPr>
          <a:xfrm>
            <a:off x="2109433" y="3700149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A3786EF-7058-814E-B6BF-6EFF585AE5DE}"/>
              </a:ext>
            </a:extLst>
          </p:cNvPr>
          <p:cNvSpPr/>
          <p:nvPr/>
        </p:nvSpPr>
        <p:spPr>
          <a:xfrm>
            <a:off x="3394427" y="3396301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53E2A25-3E78-6C45-8724-8EC866BBCA9F}"/>
              </a:ext>
            </a:extLst>
          </p:cNvPr>
          <p:cNvSpPr/>
          <p:nvPr/>
        </p:nvSpPr>
        <p:spPr>
          <a:xfrm>
            <a:off x="3111429" y="4342889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D932C2-B57B-7F4A-9A23-EFEFA162B21A}"/>
                  </a:ext>
                </a:extLst>
              </p:cNvPr>
              <p:cNvSpPr txBox="1"/>
              <p:nvPr/>
            </p:nvSpPr>
            <p:spPr>
              <a:xfrm>
                <a:off x="6147485" y="4724230"/>
                <a:ext cx="6385081" cy="75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SG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𝑎𝑢𝑥𝑖𝑙𝑖𝑎𝑟𝑦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733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2D932C2-B57B-7F4A-9A23-EFEFA162B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7485" y="4724230"/>
                <a:ext cx="6385081" cy="756554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Oval 78">
            <a:extLst>
              <a:ext uri="{FF2B5EF4-FFF2-40B4-BE49-F238E27FC236}">
                <a16:creationId xmlns:a16="http://schemas.microsoft.com/office/drawing/2014/main" id="{9E65D23A-0EA3-C248-BAE4-463F7842DC18}"/>
              </a:ext>
            </a:extLst>
          </p:cNvPr>
          <p:cNvSpPr/>
          <p:nvPr/>
        </p:nvSpPr>
        <p:spPr>
          <a:xfrm>
            <a:off x="8605775" y="2263483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4B081255-76F4-E241-A2AC-FC5B3C5BD5EE}"/>
              </a:ext>
            </a:extLst>
          </p:cNvPr>
          <p:cNvSpPr/>
          <p:nvPr/>
        </p:nvSpPr>
        <p:spPr>
          <a:xfrm>
            <a:off x="9477007" y="2127389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2E1757B-4CBD-9345-8ACF-7B7D103E7BA2}"/>
              </a:ext>
            </a:extLst>
          </p:cNvPr>
          <p:cNvSpPr/>
          <p:nvPr/>
        </p:nvSpPr>
        <p:spPr>
          <a:xfrm>
            <a:off x="8458060" y="3285799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3166C54-FD0C-0240-935E-2A5E269E82CD}"/>
              </a:ext>
            </a:extLst>
          </p:cNvPr>
          <p:cNvSpPr/>
          <p:nvPr/>
        </p:nvSpPr>
        <p:spPr>
          <a:xfrm>
            <a:off x="9796323" y="2851572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BC97955-98FF-E04C-86B4-9ADAE28A97A3}"/>
              </a:ext>
            </a:extLst>
          </p:cNvPr>
          <p:cNvSpPr/>
          <p:nvPr/>
        </p:nvSpPr>
        <p:spPr>
          <a:xfrm>
            <a:off x="10213592" y="3760633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D5D2A5C6-1894-AA4E-A36C-E27C6A2C8A56}"/>
              </a:ext>
            </a:extLst>
          </p:cNvPr>
          <p:cNvSpPr/>
          <p:nvPr/>
        </p:nvSpPr>
        <p:spPr>
          <a:xfrm>
            <a:off x="9075955" y="4307417"/>
            <a:ext cx="147715" cy="1477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BCC30A87-7A50-0844-A4E5-E596B84FD8FE}"/>
              </a:ext>
            </a:extLst>
          </p:cNvPr>
          <p:cNvSpPr/>
          <p:nvPr/>
        </p:nvSpPr>
        <p:spPr>
          <a:xfrm>
            <a:off x="9798475" y="4303165"/>
            <a:ext cx="147715" cy="14771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35948EB6-DA12-0443-BD68-AFACCFB51A3D}"/>
              </a:ext>
            </a:extLst>
          </p:cNvPr>
          <p:cNvSpPr/>
          <p:nvPr/>
        </p:nvSpPr>
        <p:spPr>
          <a:xfrm>
            <a:off x="9256565" y="3438199"/>
            <a:ext cx="147715" cy="14771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9A29DE79-9121-134B-9F01-F22F15372612}"/>
              </a:ext>
            </a:extLst>
          </p:cNvPr>
          <p:cNvSpPr/>
          <p:nvPr/>
        </p:nvSpPr>
        <p:spPr>
          <a:xfrm>
            <a:off x="9408965" y="2818083"/>
            <a:ext cx="147715" cy="14771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765ABB-E7B8-B34A-91A4-C99F3E1FF467}"/>
                  </a:ext>
                </a:extLst>
              </p:cNvPr>
              <p:cNvSpPr txBox="1"/>
              <p:nvPr/>
            </p:nvSpPr>
            <p:spPr>
              <a:xfrm>
                <a:off x="6149032" y="4721013"/>
                <a:ext cx="6385081" cy="756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SG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SG" sz="4000" i="1">
                              <a:latin typeface="Cambria Math" panose="02040503050406030204" pitchFamily="18" charset="0"/>
                            </a:rPr>
                            <m:t>𝑎𝑢𝑥𝑖𝑙𝑖𝑎𝑟𝑦</m:t>
                          </m:r>
                        </m:sub>
                      </m:sSub>
                      <m:r>
                        <a:rPr lang="en-SG" sz="4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733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C765ABB-E7B8-B34A-91A4-C99F3E1FF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9032" y="4721013"/>
                <a:ext cx="6385081" cy="756554"/>
              </a:xfrm>
              <a:prstGeom prst="rect">
                <a:avLst/>
              </a:prstGeom>
              <a:blipFill>
                <a:blip r:embed="rId5"/>
                <a:stretch>
                  <a:fillRect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02BCA6-5D6E-7940-96DC-C35EDD88B3A3}"/>
                  </a:ext>
                </a:extLst>
              </p:cNvPr>
              <p:cNvSpPr txBox="1"/>
              <p:nvPr/>
            </p:nvSpPr>
            <p:spPr>
              <a:xfrm>
                <a:off x="2245470" y="3644306"/>
                <a:ext cx="7837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 dirty="0"/>
                  <a:t>Project the assignments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3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3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600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902BCA6-5D6E-7940-96DC-C35EDD88B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470" y="3644306"/>
                <a:ext cx="7837097" cy="646331"/>
              </a:xfrm>
              <a:prstGeom prst="rect">
                <a:avLst/>
              </a:prstGeom>
              <a:blipFill>
                <a:blip r:embed="rId6"/>
                <a:stretch>
                  <a:fillRect l="-2265" t="-13462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Oval 39">
            <a:extLst>
              <a:ext uri="{FF2B5EF4-FFF2-40B4-BE49-F238E27FC236}">
                <a16:creationId xmlns:a16="http://schemas.microsoft.com/office/drawing/2014/main" id="{66226DD7-9B66-6841-8EDC-8ACD245D7D3E}"/>
              </a:ext>
            </a:extLst>
          </p:cNvPr>
          <p:cNvSpPr/>
          <p:nvPr/>
        </p:nvSpPr>
        <p:spPr>
          <a:xfrm>
            <a:off x="9256852" y="3439073"/>
            <a:ext cx="147715" cy="1477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7917696-6A4F-2A4E-BF2D-775FACB0C433}"/>
              </a:ext>
            </a:extLst>
          </p:cNvPr>
          <p:cNvSpPr/>
          <p:nvPr/>
        </p:nvSpPr>
        <p:spPr>
          <a:xfrm>
            <a:off x="9409252" y="2818957"/>
            <a:ext cx="147715" cy="1477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F97816D-92AC-324B-B187-826F6C86A9CB}"/>
              </a:ext>
            </a:extLst>
          </p:cNvPr>
          <p:cNvSpPr/>
          <p:nvPr/>
        </p:nvSpPr>
        <p:spPr>
          <a:xfrm>
            <a:off x="9798815" y="4300097"/>
            <a:ext cx="147715" cy="147715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E13A95-6046-5D40-93C5-7D920C74331D}"/>
              </a:ext>
            </a:extLst>
          </p:cNvPr>
          <p:cNvGrpSpPr/>
          <p:nvPr/>
        </p:nvGrpSpPr>
        <p:grpSpPr>
          <a:xfrm>
            <a:off x="2063835" y="2117343"/>
            <a:ext cx="8171389" cy="2316337"/>
            <a:chOff x="2063835" y="2117343"/>
            <a:chExt cx="8171389" cy="23163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B2952CB-DA25-8240-9CFB-CA9699B562E6}"/>
                </a:ext>
              </a:extLst>
            </p:cNvPr>
            <p:cNvGrpSpPr/>
            <p:nvPr/>
          </p:nvGrpSpPr>
          <p:grpSpPr>
            <a:xfrm>
              <a:off x="2063835" y="2117343"/>
              <a:ext cx="8171389" cy="1664923"/>
              <a:chOff x="2063835" y="2117343"/>
              <a:chExt cx="8171389" cy="1664923"/>
            </a:xfrm>
          </p:grpSpPr>
          <p:cxnSp>
            <p:nvCxnSpPr>
              <p:cNvPr id="43" name="Curved Connector 42">
                <a:extLst>
                  <a:ext uri="{FF2B5EF4-FFF2-40B4-BE49-F238E27FC236}">
                    <a16:creationId xmlns:a16="http://schemas.microsoft.com/office/drawing/2014/main" id="{4F620B6F-C033-7F4B-B9E3-A39E4F65035A}"/>
                  </a:ext>
                </a:extLst>
              </p:cNvPr>
              <p:cNvCxnSpPr>
                <a:cxnSpLocks/>
                <a:stCxn id="80" idx="4"/>
              </p:cNvCxnSpPr>
              <p:nvPr/>
            </p:nvCxnSpPr>
            <p:spPr>
              <a:xfrm rot="5400000" flipH="1">
                <a:off x="5975780" y="-1299979"/>
                <a:ext cx="157761" cy="6992405"/>
              </a:xfrm>
              <a:prstGeom prst="curvedConnector4">
                <a:avLst>
                  <a:gd name="adj1" fmla="val 461541"/>
                  <a:gd name="adj2" fmla="val 9968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Curved Connector 43">
                <a:extLst>
                  <a:ext uri="{FF2B5EF4-FFF2-40B4-BE49-F238E27FC236}">
                    <a16:creationId xmlns:a16="http://schemas.microsoft.com/office/drawing/2014/main" id="{20933E6B-E7B6-BA44-BAC5-7DDDF8F552A6}"/>
                  </a:ext>
                </a:extLst>
              </p:cNvPr>
              <p:cNvCxnSpPr>
                <a:cxnSpLocks/>
                <a:stCxn id="79" idx="1"/>
                <a:endCxn id="71" idx="6"/>
              </p:cNvCxnSpPr>
              <p:nvPr/>
            </p:nvCxnSpPr>
            <p:spPr>
              <a:xfrm rot="16200000" flipH="1" flipV="1">
                <a:off x="5835330" y="-85091"/>
                <a:ext cx="421872" cy="5162283"/>
              </a:xfrm>
              <a:prstGeom prst="curvedConnector4">
                <a:avLst>
                  <a:gd name="adj1" fmla="val -72249"/>
                  <a:gd name="adj2" fmla="val 98101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Curved Connector 44">
                <a:extLst>
                  <a:ext uri="{FF2B5EF4-FFF2-40B4-BE49-F238E27FC236}">
                    <a16:creationId xmlns:a16="http://schemas.microsoft.com/office/drawing/2014/main" id="{2AE2D2C3-ACAA-C54B-AA20-95FF224197EC}"/>
                  </a:ext>
                </a:extLst>
              </p:cNvPr>
              <p:cNvCxnSpPr>
                <a:cxnSpLocks/>
                <a:stCxn id="81" idx="1"/>
              </p:cNvCxnSpPr>
              <p:nvPr/>
            </p:nvCxnSpPr>
            <p:spPr>
              <a:xfrm rot="16200000" flipH="1" flipV="1">
                <a:off x="5892624" y="830864"/>
                <a:ext cx="110501" cy="5063632"/>
              </a:xfrm>
              <a:prstGeom prst="curvedConnector4">
                <a:avLst>
                  <a:gd name="adj1" fmla="val -275834"/>
                  <a:gd name="adj2" fmla="val 9870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Curved Connector 45">
                <a:extLst>
                  <a:ext uri="{FF2B5EF4-FFF2-40B4-BE49-F238E27FC236}">
                    <a16:creationId xmlns:a16="http://schemas.microsoft.com/office/drawing/2014/main" id="{34DEB900-E643-764A-8DF1-8D51B3FB6AD5}"/>
                  </a:ext>
                </a:extLst>
              </p:cNvPr>
              <p:cNvCxnSpPr>
                <a:cxnSpLocks/>
                <a:stCxn id="82" idx="0"/>
              </p:cNvCxnSpPr>
              <p:nvPr/>
            </p:nvCxnSpPr>
            <p:spPr>
              <a:xfrm rot="16200000" flipH="1" flipV="1">
                <a:off x="5925470" y="-1010065"/>
                <a:ext cx="83075" cy="7806346"/>
              </a:xfrm>
              <a:prstGeom prst="curvedConnector4">
                <a:avLst>
                  <a:gd name="adj1" fmla="val -366899"/>
                  <a:gd name="adj2" fmla="val 99279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Curved Connector 48">
                <a:extLst>
                  <a:ext uri="{FF2B5EF4-FFF2-40B4-BE49-F238E27FC236}">
                    <a16:creationId xmlns:a16="http://schemas.microsoft.com/office/drawing/2014/main" id="{F191A43F-1EA5-6B4D-853C-7F45A9BB26F5}"/>
                  </a:ext>
                </a:extLst>
              </p:cNvPr>
              <p:cNvCxnSpPr>
                <a:cxnSpLocks/>
                <a:stCxn id="83" idx="1"/>
              </p:cNvCxnSpPr>
              <p:nvPr/>
            </p:nvCxnSpPr>
            <p:spPr>
              <a:xfrm rot="16200000" flipV="1">
                <a:off x="6242060" y="-210899"/>
                <a:ext cx="8256" cy="7978073"/>
              </a:xfrm>
              <a:prstGeom prst="curvedConnector4">
                <a:avLst>
                  <a:gd name="adj1" fmla="val 3691860"/>
                  <a:gd name="adj2" fmla="val 98104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Curved Connector 49">
              <a:extLst>
                <a:ext uri="{FF2B5EF4-FFF2-40B4-BE49-F238E27FC236}">
                  <a16:creationId xmlns:a16="http://schemas.microsoft.com/office/drawing/2014/main" id="{837799B7-E484-A449-B5D8-121191A36D0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259146" y="4416746"/>
              <a:ext cx="5964524" cy="1693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604AD-207B-0747-9292-5C29F2945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BE40-7E4C-7A48-B074-ED255C13BCE2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0B63D3-C394-B247-BCDD-A027AD4AE293}"/>
                  </a:ext>
                </a:extLst>
              </p:cNvPr>
              <p:cNvSpPr/>
              <p:nvPr/>
            </p:nvSpPr>
            <p:spPr>
              <a:xfrm>
                <a:off x="974899" y="5548356"/>
                <a:ext cx="9996073" cy="12477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3600" dirty="0"/>
                  <a:t>If </a:t>
                </a:r>
                <a14:m>
                  <m:oMath xmlns:m="http://schemas.openxmlformats.org/officeDocument/2006/math">
                    <m:r>
                      <a:rPr lang="en-SG" sz="36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3600" dirty="0"/>
                  <a:t> </a:t>
                </a:r>
                <a:r>
                  <a:rPr lang="en-US" sz="3600" dirty="0" err="1"/>
                  <a:t>equicardinal</a:t>
                </a:r>
                <a:r>
                  <a:rPr lang="en-US" sz="3600" dirty="0"/>
                  <a:t> to </a:t>
                </a:r>
                <a14:m>
                  <m:oMath xmlns:m="http://schemas.openxmlformats.org/officeDocument/2006/math">
                    <m:r>
                      <a:rPr lang="en-SG" sz="3600" i="1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sz="3600" dirty="0"/>
                  <a:t>, then the number of solutions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SG" sz="3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SG" sz="3600" i="1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sz="3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SG" sz="3600" i="1"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  <m:r>
                      <a:rPr lang="en-SG" sz="3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600" dirty="0"/>
                  <a:t>is preserved.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30B63D3-C394-B247-BCDD-A027AD4AE2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899" y="5548356"/>
                <a:ext cx="9996073" cy="1247714"/>
              </a:xfrm>
              <a:prstGeom prst="rect">
                <a:avLst/>
              </a:prstGeom>
              <a:blipFill>
                <a:blip r:embed="rId7"/>
                <a:stretch>
                  <a:fillRect l="-1777" t="-7071" r="-381" b="-131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itle 1">
            <a:extLst>
              <a:ext uri="{FF2B5EF4-FFF2-40B4-BE49-F238E27FC236}">
                <a16:creationId xmlns:a16="http://schemas.microsoft.com/office/drawing/2014/main" id="{9D6073F2-C131-054E-BC6F-4CE2C4F51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F06C00"/>
                </a:solidFill>
                <a:latin typeface="+mn-lt"/>
              </a:rPr>
              <a:t>A New Concept: Equicardinality</a:t>
            </a:r>
          </a:p>
        </p:txBody>
      </p:sp>
    </p:spTree>
    <p:extLst>
      <p:ext uri="{BB962C8B-B14F-4D97-AF65-F5344CB8AC3E}">
        <p14:creationId xmlns:p14="http://schemas.microsoft.com/office/powerpoint/2010/main" val="420057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56"/>
          <p:cNvSpPr/>
          <p:nvPr/>
        </p:nvSpPr>
        <p:spPr>
          <a:xfrm>
            <a:off x="5892733" y="2791133"/>
            <a:ext cx="393600" cy="252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2" name="Google Shape;562;p56"/>
          <p:cNvSpPr/>
          <p:nvPr/>
        </p:nvSpPr>
        <p:spPr>
          <a:xfrm>
            <a:off x="6233333" y="1293033"/>
            <a:ext cx="5763600" cy="2434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3" name="Google Shape;563;p56"/>
          <p:cNvSpPr/>
          <p:nvPr/>
        </p:nvSpPr>
        <p:spPr>
          <a:xfrm>
            <a:off x="5892733" y="4460000"/>
            <a:ext cx="393600" cy="252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4" name="Google Shape;564;p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800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Quantitative Verification in a Nutshell</a:t>
            </a:r>
            <a:endParaRPr sz="4800" b="1" dirty="0">
              <a:solidFill>
                <a:srgbClr val="F06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56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565" name="Google Shape;565;p56"/>
          <p:cNvSpPr txBox="1"/>
          <p:nvPr/>
        </p:nvSpPr>
        <p:spPr>
          <a:xfrm>
            <a:off x="-3581400" y="6025600"/>
            <a:ext cx="2273200" cy="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6" name="Google Shape;566;p56"/>
          <p:cNvSpPr/>
          <p:nvPr/>
        </p:nvSpPr>
        <p:spPr>
          <a:xfrm>
            <a:off x="426833" y="1351933"/>
            <a:ext cx="27560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Neural Net </a:t>
            </a:r>
            <a:r>
              <a:rPr lang="en" sz="3467" i="1">
                <a:latin typeface="Calibri"/>
                <a:ea typeface="Calibri"/>
                <a:cs typeface="Calibri"/>
                <a:sym typeface="Calibri"/>
              </a:rPr>
              <a:t>N</a:t>
            </a:r>
            <a:endParaRPr sz="3467" i="1"/>
          </a:p>
        </p:txBody>
      </p:sp>
      <p:sp>
        <p:nvSpPr>
          <p:cNvPr id="567" name="Google Shape;567;p56"/>
          <p:cNvSpPr/>
          <p:nvPr/>
        </p:nvSpPr>
        <p:spPr>
          <a:xfrm>
            <a:off x="541133" y="2471365"/>
            <a:ext cx="5351600" cy="108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Specification </a:t>
            </a:r>
            <a:r>
              <a:rPr lang="en" sz="3467" i="1" dirty="0" err="1">
                <a:latin typeface="Calibri"/>
                <a:ea typeface="Calibri"/>
                <a:cs typeface="Calibri"/>
                <a:sym typeface="Calibri"/>
              </a:rPr>
              <a:t>φ</a:t>
            </a:r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 in CNF</a:t>
            </a:r>
            <a:endParaRPr sz="3467" i="1" dirty="0"/>
          </a:p>
        </p:txBody>
      </p:sp>
      <p:sp>
        <p:nvSpPr>
          <p:cNvPr id="568" name="Google Shape;568;p56"/>
          <p:cNvSpPr txBox="1"/>
          <p:nvPr/>
        </p:nvSpPr>
        <p:spPr>
          <a:xfrm>
            <a:off x="6261500" y="1606933"/>
            <a:ext cx="4893600" cy="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algn="ctr"/>
            <a:endParaRPr sz="32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56"/>
          <p:cNvSpPr txBox="1"/>
          <p:nvPr/>
        </p:nvSpPr>
        <p:spPr>
          <a:xfrm>
            <a:off x="6261500" y="4064000"/>
            <a:ext cx="60960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933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56"/>
          <p:cNvSpPr txBox="1"/>
          <p:nvPr/>
        </p:nvSpPr>
        <p:spPr>
          <a:xfrm>
            <a:off x="6254300" y="1283233"/>
            <a:ext cx="59304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     Equicardinal Encodings</a:t>
            </a:r>
            <a:endParaRPr sz="3467" u="sng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56"/>
          <p:cNvSpPr/>
          <p:nvPr/>
        </p:nvSpPr>
        <p:spPr>
          <a:xfrm>
            <a:off x="541133" y="4064000"/>
            <a:ext cx="5351600" cy="108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>
                <a:latin typeface="Calibri"/>
                <a:ea typeface="Calibri"/>
                <a:cs typeface="Calibri"/>
                <a:sym typeface="Calibri"/>
              </a:rPr>
              <a:t>Approximate Model Counting</a:t>
            </a:r>
            <a:endParaRPr sz="3467" i="1"/>
          </a:p>
        </p:txBody>
      </p:sp>
      <p:sp>
        <p:nvSpPr>
          <p:cNvPr id="572" name="Google Shape;572;p56"/>
          <p:cNvSpPr/>
          <p:nvPr/>
        </p:nvSpPr>
        <p:spPr>
          <a:xfrm>
            <a:off x="570733" y="5676267"/>
            <a:ext cx="52924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Estimate #(</a:t>
            </a:r>
            <a:r>
              <a:rPr lang="en" sz="3467" i="1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 holds for </a:t>
            </a:r>
            <a:r>
              <a:rPr lang="en" sz="3467" i="1" dirty="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)</a:t>
            </a:r>
            <a:endParaRPr sz="3467" i="1" dirty="0"/>
          </a:p>
        </p:txBody>
      </p:sp>
      <p:sp>
        <p:nvSpPr>
          <p:cNvPr id="573" name="Google Shape;573;p56"/>
          <p:cNvSpPr/>
          <p:nvPr/>
        </p:nvSpPr>
        <p:spPr>
          <a:xfrm>
            <a:off x="3311300" y="1357376"/>
            <a:ext cx="27552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Property </a:t>
            </a:r>
            <a:r>
              <a:rPr lang="en" sz="3200" i="1">
                <a:latin typeface="Calibri"/>
                <a:ea typeface="Calibri"/>
                <a:cs typeface="Calibri"/>
                <a:sym typeface="Calibri"/>
              </a:rPr>
              <a:t>P</a:t>
            </a:r>
            <a:endParaRPr sz="3200" i="1"/>
          </a:p>
        </p:txBody>
      </p:sp>
      <p:sp>
        <p:nvSpPr>
          <p:cNvPr id="574" name="Google Shape;574;p56"/>
          <p:cNvSpPr/>
          <p:nvPr/>
        </p:nvSpPr>
        <p:spPr>
          <a:xfrm>
            <a:off x="3121733" y="3549505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56"/>
          <p:cNvSpPr/>
          <p:nvPr/>
        </p:nvSpPr>
        <p:spPr>
          <a:xfrm>
            <a:off x="3121733" y="5148405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56"/>
          <p:cNvSpPr/>
          <p:nvPr/>
        </p:nvSpPr>
        <p:spPr>
          <a:xfrm>
            <a:off x="1709633" y="1937139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56"/>
          <p:cNvSpPr/>
          <p:nvPr/>
        </p:nvSpPr>
        <p:spPr>
          <a:xfrm>
            <a:off x="4593700" y="1937139"/>
            <a:ext cx="190400" cy="514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56"/>
          <p:cNvSpPr/>
          <p:nvPr/>
        </p:nvSpPr>
        <p:spPr>
          <a:xfrm>
            <a:off x="6246700" y="4184633"/>
            <a:ext cx="5945600" cy="2193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    Approximate Model Counting with (</a:t>
            </a:r>
            <a:r>
              <a:rPr lang="en" sz="3467" dirty="0" err="1">
                <a:latin typeface="Calibri"/>
                <a:ea typeface="Calibri"/>
                <a:cs typeface="Calibri"/>
                <a:sym typeface="Calibri"/>
              </a:rPr>
              <a:t>ε</a:t>
            </a:r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3467" dirty="0" err="1">
                <a:latin typeface="Calibri"/>
                <a:ea typeface="Calibri"/>
                <a:cs typeface="Calibri"/>
                <a:sym typeface="Calibri"/>
              </a:rPr>
              <a:t>δ</a:t>
            </a:r>
            <a:r>
              <a:rPr lang="en" sz="3467" dirty="0">
                <a:latin typeface="Calibri"/>
                <a:ea typeface="Calibri"/>
                <a:cs typeface="Calibri"/>
                <a:sym typeface="Calibri"/>
              </a:rPr>
              <a:t>)-guarantees</a:t>
            </a:r>
            <a:endParaRPr sz="3467" b="1" dirty="0">
              <a:latin typeface="Calibri"/>
              <a:ea typeface="Calibri"/>
              <a:cs typeface="Calibri"/>
              <a:sym typeface="Calibri"/>
            </a:endParaRPr>
          </a:p>
          <a:p>
            <a:r>
              <a:rPr lang="en" sz="2933" dirty="0">
                <a:latin typeface="Calibri"/>
                <a:ea typeface="Calibri"/>
                <a:cs typeface="Calibri"/>
                <a:sym typeface="Calibri"/>
              </a:rPr>
              <a:t>The estimate is within user-specified error and confidence</a:t>
            </a:r>
            <a:endParaRPr sz="2400" dirty="0"/>
          </a:p>
        </p:txBody>
      </p:sp>
      <p:sp>
        <p:nvSpPr>
          <p:cNvPr id="579" name="Google Shape;579;p56"/>
          <p:cNvSpPr txBox="1"/>
          <p:nvPr/>
        </p:nvSpPr>
        <p:spPr>
          <a:xfrm>
            <a:off x="7398100" y="3104000"/>
            <a:ext cx="3315200" cy="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533" b="1"/>
              <a:t>Preserve #solutions</a:t>
            </a:r>
            <a:endParaRPr sz="2533" b="1"/>
          </a:p>
        </p:txBody>
      </p:sp>
      <p:cxnSp>
        <p:nvCxnSpPr>
          <p:cNvPr id="580" name="Google Shape;580;p56"/>
          <p:cNvCxnSpPr>
            <a:endCxn id="579" idx="1"/>
          </p:cNvCxnSpPr>
          <p:nvPr/>
        </p:nvCxnSpPr>
        <p:spPr>
          <a:xfrm rot="-5400000" flipH="1">
            <a:off x="6856900" y="2887800"/>
            <a:ext cx="590800" cy="4916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56"/>
          <p:cNvSpPr txBox="1"/>
          <p:nvPr/>
        </p:nvSpPr>
        <p:spPr>
          <a:xfrm>
            <a:off x="6400800" y="2027284"/>
            <a:ext cx="23560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/>
              <a:t>Neural Net </a:t>
            </a:r>
            <a:r>
              <a:rPr lang="en" sz="2133" i="1"/>
              <a:t>N</a:t>
            </a:r>
            <a:r>
              <a:rPr lang="en" sz="2133"/>
              <a:t> and Property </a:t>
            </a:r>
            <a:r>
              <a:rPr lang="en" sz="2133" i="1"/>
              <a:t>P</a:t>
            </a:r>
            <a:endParaRPr sz="2133" i="1"/>
          </a:p>
        </p:txBody>
      </p:sp>
      <p:cxnSp>
        <p:nvCxnSpPr>
          <p:cNvPr id="582" name="Google Shape;582;p56"/>
          <p:cNvCxnSpPr>
            <a:stCxn id="579" idx="3"/>
          </p:cNvCxnSpPr>
          <p:nvPr/>
        </p:nvCxnSpPr>
        <p:spPr>
          <a:xfrm rot="10800000" flipH="1">
            <a:off x="10713300" y="2749000"/>
            <a:ext cx="217600" cy="680000"/>
          </a:xfrm>
          <a:prstGeom prst="curvedConnector2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3" name="Google Shape;583;p56"/>
          <p:cNvSpPr txBox="1"/>
          <p:nvPr/>
        </p:nvSpPr>
        <p:spPr>
          <a:xfrm>
            <a:off x="9836300" y="1982833"/>
            <a:ext cx="23560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/>
              <a:t>CNF formula </a:t>
            </a:r>
            <a:r>
              <a:rPr lang="en" sz="2400" i="1">
                <a:latin typeface="Calibri"/>
                <a:ea typeface="Calibri"/>
                <a:cs typeface="Calibri"/>
                <a:sym typeface="Calibri"/>
              </a:rPr>
              <a:t>φ</a:t>
            </a:r>
            <a:endParaRPr sz="2400"/>
          </a:p>
          <a:p>
            <a:r>
              <a:rPr lang="en" sz="2133"/>
              <a:t>for </a:t>
            </a:r>
            <a:r>
              <a:rPr lang="en" sz="2133" i="1"/>
              <a:t>N</a:t>
            </a:r>
            <a:r>
              <a:rPr lang="en" sz="2133"/>
              <a:t> and </a:t>
            </a:r>
            <a:r>
              <a:rPr lang="en" sz="2133" i="1"/>
              <a:t>P</a:t>
            </a:r>
            <a:endParaRPr sz="2133"/>
          </a:p>
        </p:txBody>
      </p:sp>
      <p:pic>
        <p:nvPicPr>
          <p:cNvPr id="584" name="Google Shape;5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903" y="1294837"/>
            <a:ext cx="637599" cy="590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8903" y="4184637"/>
            <a:ext cx="637599" cy="5908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8254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8"/>
          <p:cNvSpPr/>
          <p:nvPr/>
        </p:nvSpPr>
        <p:spPr>
          <a:xfrm>
            <a:off x="7131975" y="2868917"/>
            <a:ext cx="1958400" cy="100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 Net N</a:t>
            </a:r>
            <a:endParaRPr sz="2400" dirty="0"/>
          </a:p>
        </p:txBody>
      </p:sp>
      <p:sp>
        <p:nvSpPr>
          <p:cNvPr id="607" name="Google Shape;607;p58"/>
          <p:cNvSpPr/>
          <p:nvPr/>
        </p:nvSpPr>
        <p:spPr>
          <a:xfrm>
            <a:off x="13195300" y="3325667"/>
            <a:ext cx="1206400" cy="6224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08" name="Google Shape;608;p58"/>
          <p:cNvSpPr txBox="1"/>
          <p:nvPr/>
        </p:nvSpPr>
        <p:spPr>
          <a:xfrm>
            <a:off x="7152167" y="4497333"/>
            <a:ext cx="1918000" cy="68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Approved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8"/>
          <p:cNvSpPr txBox="1"/>
          <p:nvPr/>
        </p:nvSpPr>
        <p:spPr>
          <a:xfrm>
            <a:off x="6443001" y="1530167"/>
            <a:ext cx="37804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“Can I get a loan?”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58"/>
          <p:cNvSpPr/>
          <p:nvPr/>
        </p:nvSpPr>
        <p:spPr>
          <a:xfrm rot="10800000">
            <a:off x="7900967" y="2241733"/>
            <a:ext cx="420400" cy="627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2" name="Google Shape;612;p58"/>
          <p:cNvSpPr/>
          <p:nvPr/>
        </p:nvSpPr>
        <p:spPr>
          <a:xfrm rot="10800000">
            <a:off x="7900967" y="3870133"/>
            <a:ext cx="420400" cy="627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14" name="Google Shape;614;p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Application I: Fairness</a:t>
            </a:r>
            <a:endParaRPr b="1" dirty="0">
              <a:solidFill>
                <a:srgbClr val="F06C00"/>
              </a:solidFill>
            </a:endParaRPr>
          </a:p>
        </p:txBody>
      </p:sp>
      <p:sp>
        <p:nvSpPr>
          <p:cNvPr id="613" name="Google Shape;613;p58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  <p:grpSp>
        <p:nvGrpSpPr>
          <p:cNvPr id="616" name="Google Shape;616;p58"/>
          <p:cNvGrpSpPr/>
          <p:nvPr/>
        </p:nvGrpSpPr>
        <p:grpSpPr>
          <a:xfrm>
            <a:off x="9695457" y="3579701"/>
            <a:ext cx="2072713" cy="2072713"/>
            <a:chOff x="702000" y="1485825"/>
            <a:chExt cx="1745100" cy="1745100"/>
          </a:xfrm>
        </p:grpSpPr>
        <p:sp>
          <p:nvSpPr>
            <p:cNvPr id="617" name="Google Shape;617;p58"/>
            <p:cNvSpPr/>
            <p:nvPr/>
          </p:nvSpPr>
          <p:spPr>
            <a:xfrm>
              <a:off x="702000" y="1485825"/>
              <a:ext cx="1745100" cy="17451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618" name="Google Shape;618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95012" y="1567825"/>
              <a:ext cx="1159076" cy="11590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9" name="Google Shape;619;p58"/>
            <p:cNvSpPr txBox="1"/>
            <p:nvPr/>
          </p:nvSpPr>
          <p:spPr>
            <a:xfrm>
              <a:off x="903535" y="2551157"/>
              <a:ext cx="13860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067">
                  <a:latin typeface="Calibri"/>
                  <a:ea typeface="Calibri"/>
                  <a:cs typeface="Calibri"/>
                  <a:sym typeface="Calibri"/>
                </a:rPr>
                <a:t>Fairness</a:t>
              </a:r>
              <a:endParaRPr sz="3067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52709F0-A5E0-1A49-AC77-559BEECEA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6631" y="1341394"/>
            <a:ext cx="1083600" cy="1083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37BF07-9D58-1D40-852D-D06B07103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4373" y="1341394"/>
            <a:ext cx="1083600" cy="10836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F608DFB-A2C9-F042-BB6B-0E461F5189E8}"/>
              </a:ext>
            </a:extLst>
          </p:cNvPr>
          <p:cNvGrpSpPr/>
          <p:nvPr/>
        </p:nvGrpSpPr>
        <p:grpSpPr>
          <a:xfrm>
            <a:off x="828400" y="2562475"/>
            <a:ext cx="6303553" cy="4117292"/>
            <a:chOff x="828400" y="2562475"/>
            <a:chExt cx="6303553" cy="4117292"/>
          </a:xfrm>
        </p:grpSpPr>
        <p:pic>
          <p:nvPicPr>
            <p:cNvPr id="598" name="Google Shape;598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38300" y="2562475"/>
              <a:ext cx="1614080" cy="1614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9" name="Google Shape;599;p58"/>
            <p:cNvSpPr txBox="1"/>
            <p:nvPr/>
          </p:nvSpPr>
          <p:spPr>
            <a:xfrm>
              <a:off x="1398431" y="4074955"/>
              <a:ext cx="1690000" cy="66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alibri"/>
                  <a:ea typeface="Calibri"/>
                  <a:cs typeface="Calibri"/>
                  <a:sym typeface="Calibri"/>
                </a:rPr>
                <a:t>Big Data</a:t>
              </a:r>
              <a:endParaRPr sz="3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58"/>
            <p:cNvSpPr/>
            <p:nvPr/>
          </p:nvSpPr>
          <p:spPr>
            <a:xfrm>
              <a:off x="1400100" y="4775367"/>
              <a:ext cx="432000" cy="1218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1" name="Google Shape;601;p58"/>
            <p:cNvSpPr/>
            <p:nvPr/>
          </p:nvSpPr>
          <p:spPr>
            <a:xfrm>
              <a:off x="1988933" y="4775380"/>
              <a:ext cx="432000" cy="1218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2" name="Google Shape;602;p58"/>
            <p:cNvSpPr/>
            <p:nvPr/>
          </p:nvSpPr>
          <p:spPr>
            <a:xfrm>
              <a:off x="2577767" y="4775213"/>
              <a:ext cx="432000" cy="12188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3" name="Google Shape;603;p58"/>
            <p:cNvSpPr txBox="1"/>
            <p:nvPr/>
          </p:nvSpPr>
          <p:spPr>
            <a:xfrm>
              <a:off x="828400" y="5994167"/>
              <a:ext cx="2765600" cy="685600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alibri"/>
                  <a:ea typeface="Calibri"/>
                  <a:cs typeface="Calibri"/>
                  <a:sym typeface="Calibri"/>
                </a:rPr>
                <a:t>Data Providers</a:t>
              </a:r>
              <a:endParaRPr sz="3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58"/>
            <p:cNvSpPr/>
            <p:nvPr/>
          </p:nvSpPr>
          <p:spPr>
            <a:xfrm>
              <a:off x="4017980" y="3035927"/>
              <a:ext cx="1958400" cy="6672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3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Training</a:t>
              </a:r>
              <a:endParaRPr sz="2400"/>
            </a:p>
          </p:txBody>
        </p:sp>
        <p:sp>
          <p:nvSpPr>
            <p:cNvPr id="605" name="Google Shape;605;p58"/>
            <p:cNvSpPr/>
            <p:nvPr/>
          </p:nvSpPr>
          <p:spPr>
            <a:xfrm rot="5400000">
              <a:off x="3229959" y="2791701"/>
              <a:ext cx="420400" cy="11556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9" name="Google Shape;609;p58"/>
            <p:cNvSpPr/>
            <p:nvPr/>
          </p:nvSpPr>
          <p:spPr>
            <a:xfrm rot="5400000">
              <a:off x="6343953" y="2791701"/>
              <a:ext cx="420400" cy="11556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7CF795F-E7C1-8240-87BB-854E58F2FD5B}"/>
                </a:ext>
              </a:extLst>
            </p:cNvPr>
            <p:cNvSpPr txBox="1"/>
            <p:nvPr/>
          </p:nvSpPr>
          <p:spPr>
            <a:xfrm>
              <a:off x="6018841" y="3672778"/>
              <a:ext cx="9126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Deploy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1B88DE-7BBD-5F40-8A87-038FECFCEB8D}"/>
                  </a:ext>
                </a:extLst>
              </p:cNvPr>
              <p:cNvSpPr txBox="1"/>
              <p:nvPr/>
            </p:nvSpPr>
            <p:spPr>
              <a:xfrm>
                <a:off x="575029" y="2507664"/>
                <a:ext cx="7513403" cy="970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indent="-11"/>
                <a:r>
                  <a:rPr lang="en-US" sz="2800" b="1" dirty="0">
                    <a:ea typeface="Cambria Math" panose="02040503050406030204" pitchFamily="18" charset="0"/>
                  </a:rPr>
                  <a:t>P</a:t>
                </a:r>
                <a:r>
                  <a:rPr lang="en-US" sz="2800" b="1" baseline="-25000" dirty="0">
                    <a:ea typeface="Cambria Math" panose="02040503050406030204" pitchFamily="18" charset="0"/>
                  </a:rPr>
                  <a:t>1</a:t>
                </a:r>
                <a:r>
                  <a:rPr lang="en-US" sz="2800" dirty="0">
                    <a:ea typeface="Cambria Math" panose="02040503050406030204" pitchFamily="18" charset="0"/>
                  </a:rPr>
                  <a:t>: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66</m:t>
                        </m:r>
                      </m:sup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[1]=</m:t>
                        </m:r>
                        <m:r>
                          <m:rPr>
                            <m:sty m:val="p"/>
                          </m:rPr>
                          <a:rPr lang="en-SG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male</m:t>
                        </m:r>
                      </m:e>
                    </m:nary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endParaRPr lang="en-SG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indent="-1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[1]=</m:t>
                      </m:r>
                      <m:r>
                        <m:rPr>
                          <m:sty m:val="p"/>
                        </m:rPr>
                        <a:rPr lang="en-SG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female</m:t>
                      </m:r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SG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SG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sz="2800" b="1" baseline="-25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21B88DE-7BBD-5F40-8A87-038FECFCEB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29" y="2507664"/>
                <a:ext cx="7513403" cy="970650"/>
              </a:xfrm>
              <a:prstGeom prst="rect">
                <a:avLst/>
              </a:prstGeom>
              <a:blipFill>
                <a:blip r:embed="rId7"/>
                <a:stretch>
                  <a:fillRect l="-1518" t="-48718" b="-410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E4E4D0-92D1-AC43-BC6B-9FF50EADD3A1}"/>
                  </a:ext>
                </a:extLst>
              </p:cNvPr>
              <p:cNvSpPr txBox="1"/>
              <p:nvPr/>
            </p:nvSpPr>
            <p:spPr>
              <a:xfrm>
                <a:off x="543349" y="3705114"/>
                <a:ext cx="7211526" cy="1401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indent="-11"/>
                <a:r>
                  <a:rPr lang="en-US" sz="2800" b="1" dirty="0">
                    <a:ea typeface="Cambria Math" panose="02040503050406030204" pitchFamily="18" charset="0"/>
                  </a:rPr>
                  <a:t>P</a:t>
                </a:r>
                <a:r>
                  <a:rPr lang="en-US" sz="2800" b="1" baseline="-25000" dirty="0">
                    <a:ea typeface="Cambria Math" panose="02040503050406030204" pitchFamily="18" charset="0"/>
                  </a:rPr>
                  <a:t>2</a:t>
                </a:r>
                <a:r>
                  <a:rPr lang="en-US" sz="2800" dirty="0">
                    <a:ea typeface="Cambria Math" panose="02040503050406030204" pitchFamily="18" charset="0"/>
                  </a:rPr>
                  <a:t>: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66</m:t>
                        </m:r>
                      </m:sup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[1]=</m:t>
                        </m:r>
                        <m:r>
                          <m:rPr>
                            <m:sty m:val="p"/>
                          </m:rPr>
                          <a:rPr lang="en-SG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male</m:t>
                        </m:r>
                      </m:e>
                    </m:nary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endParaRPr lang="en-SG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indent="-1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female</m:t>
                      </m:r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SG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Approved</m:t>
                      </m:r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SG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indent="-1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SG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Denied</m:t>
                      </m:r>
                    </m:oMath>
                  </m:oMathPara>
                </a14:m>
                <a:endParaRPr lang="en-US" sz="2800" b="1" baseline="-25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E4E4D0-92D1-AC43-BC6B-9FF50EADD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49" y="3705114"/>
                <a:ext cx="7211526" cy="1401025"/>
              </a:xfrm>
              <a:prstGeom prst="rect">
                <a:avLst/>
              </a:prstGeom>
              <a:blipFill>
                <a:blip r:embed="rId8"/>
                <a:stretch>
                  <a:fillRect l="-1757" t="-35135" b="-45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6633B2-92E8-F340-942E-214C1181A37D}"/>
                  </a:ext>
                </a:extLst>
              </p:cNvPr>
              <p:cNvSpPr txBox="1"/>
              <p:nvPr/>
            </p:nvSpPr>
            <p:spPr>
              <a:xfrm>
                <a:off x="536427" y="5312295"/>
                <a:ext cx="6896568" cy="14010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indent="-11"/>
                <a:r>
                  <a:rPr lang="en-US" sz="2800" b="1" dirty="0">
                    <a:ea typeface="Cambria Math" panose="02040503050406030204" pitchFamily="18" charset="0"/>
                  </a:rPr>
                  <a:t>P</a:t>
                </a:r>
                <a:r>
                  <a:rPr lang="en-US" sz="2800" b="1" baseline="-25000" dirty="0">
                    <a:ea typeface="Cambria Math" panose="02040503050406030204" pitchFamily="18" charset="0"/>
                  </a:rPr>
                  <a:t>3</a:t>
                </a:r>
                <a:r>
                  <a:rPr lang="en-US" sz="2800" dirty="0">
                    <a:ea typeface="Cambria Math" panose="02040503050406030204" pitchFamily="18" charset="0"/>
                  </a:rPr>
                  <a:t>:</a:t>
                </a:r>
                <a14:m>
                  <m:oMath xmlns:m="http://schemas.openxmlformats.org/officeDocument/2006/math">
                    <m:nary>
                      <m:naryPr>
                        <m:chr m:val="⋀"/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66</m:t>
                        </m:r>
                      </m:sup>
                      <m:e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∧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SG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[1]=</m:t>
                        </m:r>
                        <m:r>
                          <m:rPr>
                            <m:sty m:val="p"/>
                          </m:rPr>
                          <a:rPr lang="en-SG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male</m:t>
                        </m:r>
                      </m:e>
                    </m:nary>
                    <m:r>
                      <a:rPr lang="en-SG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endParaRPr lang="en-SG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indent="-1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d>
                        <m:dPr>
                          <m:begChr m:val="["/>
                          <m:endChr m:val="]"/>
                          <m:ctrlPr>
                            <a:rPr lang="en-SG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female</m:t>
                      </m:r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SG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Denied</m:t>
                      </m:r>
                      <m:r>
                        <a:rPr lang="en-SG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∧</m:t>
                      </m:r>
                    </m:oMath>
                  </m:oMathPara>
                </a14:m>
                <a:endParaRPr lang="en-SG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indent="-1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SG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SG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SG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Approved</m:t>
                      </m:r>
                    </m:oMath>
                  </m:oMathPara>
                </a14:m>
                <a:endParaRPr lang="en-US" sz="2800" b="1" baseline="-25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E6633B2-92E8-F340-942E-214C1181A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427" y="5312295"/>
                <a:ext cx="6896568" cy="1401025"/>
              </a:xfrm>
              <a:prstGeom prst="rect">
                <a:avLst/>
              </a:prstGeom>
              <a:blipFill>
                <a:blip r:embed="rId9"/>
                <a:stretch>
                  <a:fillRect l="-1654" t="-33929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7782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9" grpId="0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" b="1" dirty="0">
                <a:solidFill>
                  <a:srgbClr val="F06C00"/>
                </a:solidFill>
                <a:latin typeface="+mn-lt"/>
              </a:rPr>
              <a:t>Application I: Fairness</a:t>
            </a:r>
            <a:endParaRPr b="1" dirty="0">
              <a:solidFill>
                <a:srgbClr val="F06C00"/>
              </a:solidFill>
              <a:latin typeface="+mn-lt"/>
            </a:endParaRPr>
          </a:p>
        </p:txBody>
      </p:sp>
      <p:sp>
        <p:nvSpPr>
          <p:cNvPr id="631" name="Google Shape;631;p59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23</a:t>
            </a:fld>
            <a:endParaRPr/>
          </a:p>
        </p:txBody>
      </p:sp>
      <p:graphicFrame>
        <p:nvGraphicFramePr>
          <p:cNvPr id="627" name="Google Shape;627;p59"/>
          <p:cNvGraphicFramePr/>
          <p:nvPr/>
        </p:nvGraphicFramePr>
        <p:xfrm>
          <a:off x="1197591" y="2546093"/>
          <a:ext cx="9606268" cy="327667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401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1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02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b="1" u="none" strike="noStrike" cap="none"/>
                        <a:t>P</a:t>
                      </a:r>
                      <a:r>
                        <a:rPr lang="en" sz="3500" b="1" u="none" strike="noStrike" cap="none" baseline="-25000"/>
                        <a:t>1</a:t>
                      </a:r>
                      <a:endParaRPr sz="2400"/>
                    </a:p>
                  </a:txBody>
                  <a:tcPr marL="121933" marR="121933" marT="60967" marB="60967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b="1" u="none" strike="noStrike" cap="none"/>
                        <a:t>P</a:t>
                      </a:r>
                      <a:r>
                        <a:rPr lang="en" sz="3500" b="1" u="none" strike="noStrike" cap="none" baseline="-25000"/>
                        <a:t>2</a:t>
                      </a:r>
                      <a:endParaRPr sz="2400"/>
                    </a:p>
                  </a:txBody>
                  <a:tcPr marL="121933" marR="121933" marT="60967" marB="60967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b="1" u="none" strike="noStrike" cap="none"/>
                        <a:t>P</a:t>
                      </a:r>
                      <a:r>
                        <a:rPr lang="en" sz="3500" b="1" u="none" strike="noStrike" cap="none" baseline="-25000"/>
                        <a:t>3</a:t>
                      </a:r>
                      <a:endParaRPr sz="2400"/>
                    </a:p>
                  </a:txBody>
                  <a:tcPr marL="121933" marR="121933" marT="60967" marB="60967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02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b="1" u="none" strike="noStrike" cap="none"/>
                        <a:t>ARCH</a:t>
                      </a:r>
                      <a:r>
                        <a:rPr lang="en" sz="3500" b="1" u="none" strike="noStrike" cap="none" baseline="-25000"/>
                        <a:t>1</a:t>
                      </a:r>
                      <a:endParaRPr sz="2400"/>
                    </a:p>
                  </a:txBody>
                  <a:tcPr marL="121933" marR="121933" marT="60967" marB="60967"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02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b="1" u="none" strike="noStrike" cap="none"/>
                        <a:t>ARCH</a:t>
                      </a:r>
                      <a:r>
                        <a:rPr lang="en" sz="3500" b="1" u="none" strike="noStrike" cap="none" baseline="-25000"/>
                        <a:t>2</a:t>
                      </a:r>
                      <a:endParaRPr sz="2400"/>
                    </a:p>
                  </a:txBody>
                  <a:tcPr marL="121933" marR="121933" marT="60967" marB="60967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02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b="1" u="none" strike="noStrike" cap="none"/>
                        <a:t>ARCH</a:t>
                      </a:r>
                      <a:r>
                        <a:rPr lang="en" sz="3500" b="1" u="none" strike="noStrike" cap="none" baseline="-25000"/>
                        <a:t>3</a:t>
                      </a:r>
                      <a:endParaRPr sz="2400"/>
                    </a:p>
                  </a:txBody>
                  <a:tcPr marL="121933" marR="121933" marT="60967" marB="60967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025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b="1" u="none" strike="noStrike" cap="none"/>
                        <a:t>ARCH</a:t>
                      </a:r>
                      <a:r>
                        <a:rPr lang="en" sz="3500" b="1" u="none" strike="noStrike" cap="none" baseline="-25000"/>
                        <a:t>4</a:t>
                      </a:r>
                      <a:endParaRPr sz="2400"/>
                    </a:p>
                  </a:txBody>
                  <a:tcPr marL="121933" marR="121933" marT="60967" marB="60967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u="none" strike="noStrike" cap="none"/>
                    </a:p>
                  </a:txBody>
                  <a:tcPr marL="121933" marR="121933" marT="60967" marB="6096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28" name="Google Shape;628;p59"/>
              <p:cNvGraphicFramePr/>
              <p:nvPr>
                <p:extLst>
                  <p:ext uri="{D42A27DB-BD31-4B8C-83A1-F6EECF244321}">
                    <p14:modId xmlns:p14="http://schemas.microsoft.com/office/powerpoint/2010/main" val="550880606"/>
                  </p:ext>
                </p:extLst>
              </p:nvPr>
            </p:nvGraphicFramePr>
            <p:xfrm>
              <a:off x="1197591" y="1791520"/>
              <a:ext cx="9606268" cy="4023103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24015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015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015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4015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74643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en-SG" sz="3500" u="none" strike="noStrike" cap="none" dirty="0"/>
                        </a:p>
                      </a:txBody>
                      <a:tcPr marL="121933" marR="121933" marT="60967" marB="60967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4000" b="1" baseline="-25000" dirty="0"/>
                            <a:t>NPAQ Estimates (</a:t>
                          </a:r>
                          <a14:m>
                            <m:oMath xmlns:m="http://schemas.openxmlformats.org/officeDocument/2006/math">
                              <m:r>
                                <a:rPr lang="en-US" sz="4000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𝝐</m:t>
                              </m:r>
                            </m:oMath>
                          </a14:m>
                          <a:r>
                            <a:rPr lang="en-US" sz="4000" b="1" baseline="-25000" dirty="0"/>
                            <a:t>=0.1, </a:t>
                          </a:r>
                          <a14:m>
                            <m:oMath xmlns:m="http://schemas.openxmlformats.org/officeDocument/2006/math">
                              <m:r>
                                <a:rPr lang="en-US" sz="4000" b="1" i="1" baseline="-25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𝜹</m:t>
                              </m:r>
                            </m:oMath>
                          </a14:m>
                          <a:r>
                            <a:rPr lang="en-US" sz="4000" b="1" baseline="-25000" dirty="0"/>
                            <a:t>=0.1)</a:t>
                          </a:r>
                        </a:p>
                      </a:txBody>
                      <a:tcPr marL="121933" marR="121933" marT="60967" marB="60967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025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en-SG" sz="3500"/>
                        </a:p>
                      </a:txBody>
                      <a:tcPr marL="121933" marR="121933" marT="60967" marB="60967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 dirty="0"/>
                            <a:t>P</a:t>
                          </a:r>
                          <a:r>
                            <a:rPr lang="en-SG" sz="3500" b="1" baseline="-25000" dirty="0"/>
                            <a:t>1</a:t>
                          </a:r>
                          <a:endParaRPr lang="en-SG" sz="2400" dirty="0"/>
                        </a:p>
                      </a:txBody>
                      <a:tcPr marL="121933" marR="121933" marT="60967" marB="60967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P</a:t>
                          </a:r>
                          <a:r>
                            <a:rPr lang="en-SG" sz="3500" b="1" baseline="-25000"/>
                            <a:t>2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P</a:t>
                          </a:r>
                          <a:r>
                            <a:rPr lang="en-SG" sz="3500" b="1" baseline="-25000"/>
                            <a:t>3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solidFill>
                          <a:srgbClr val="BFBFB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025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ARCH</a:t>
                          </a:r>
                          <a:r>
                            <a:rPr lang="en-SG" sz="3500" b="1" baseline="-25000"/>
                            <a:t>1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89.17 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9.13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2.07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5025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ARCH</a:t>
                          </a:r>
                          <a:r>
                            <a:rPr lang="en-SG" sz="3500" b="1" baseline="-25000"/>
                            <a:t>2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74.94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18.69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6.58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5025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ARCH</a:t>
                          </a:r>
                          <a:r>
                            <a:rPr lang="en-SG" sz="3500" b="1" baseline="-25000"/>
                            <a:t>3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80.04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9.34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12.11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025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ARCH</a:t>
                          </a:r>
                          <a:r>
                            <a:rPr lang="en-SG" sz="3500" b="1" baseline="-25000"/>
                            <a:t>4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83.86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5.84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 dirty="0"/>
                            <a:t>10.19</a:t>
                          </a:r>
                          <a:endParaRPr lang="en" sz="2400" dirty="0"/>
                        </a:p>
                      </a:txBody>
                      <a:tcPr marL="121933" marR="121933" marT="60967" marB="60967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28" name="Google Shape;628;p59"/>
              <p:cNvGraphicFramePr/>
              <p:nvPr>
                <p:extLst>
                  <p:ext uri="{D42A27DB-BD31-4B8C-83A1-F6EECF244321}">
                    <p14:modId xmlns:p14="http://schemas.microsoft.com/office/powerpoint/2010/main" val="550880606"/>
                  </p:ext>
                </p:extLst>
              </p:nvPr>
            </p:nvGraphicFramePr>
            <p:xfrm>
              <a:off x="1197591" y="1791520"/>
              <a:ext cx="9606268" cy="4023103"/>
            </p:xfrm>
            <a:graphic>
              <a:graphicData uri="http://schemas.openxmlformats.org/drawingml/2006/table">
                <a:tbl>
                  <a:tblPr firstRow="1" bandRow="1">
                    <a:noFill/>
                  </a:tblPr>
                  <a:tblGrid>
                    <a:gridCol w="240156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0156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0156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401567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746433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en-SG" sz="3500" u="none" strike="noStrike" cap="none" dirty="0"/>
                        </a:p>
                      </a:txBody>
                      <a:tcPr marL="121933" marR="121933" marT="60967" marB="60967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1933" marR="121933" marT="60967" marB="60967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blipFill>
                          <a:blip r:embed="rId3"/>
                          <a:stretch>
                            <a:fillRect l="-33451" t="-1695" r="-176" b="-4644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55334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endParaRPr lang="en-SG" sz="3500"/>
                        </a:p>
                      </a:txBody>
                      <a:tcPr marL="121933" marR="121933" marT="60967" marB="60967">
                        <a:lnL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rgbClr val="000000">
                              <a:alpha val="0"/>
                            </a:srgbClr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 dirty="0"/>
                            <a:t>P</a:t>
                          </a:r>
                          <a:r>
                            <a:rPr lang="en-SG" sz="3500" b="1" baseline="-25000" dirty="0"/>
                            <a:t>1</a:t>
                          </a:r>
                          <a:endParaRPr lang="en-SG" sz="2400" dirty="0"/>
                        </a:p>
                      </a:txBody>
                      <a:tcPr marL="121933" marR="121933" marT="60967" marB="60967">
                        <a:lnL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P</a:t>
                          </a:r>
                          <a:r>
                            <a:rPr lang="en-SG" sz="3500" b="1" baseline="-25000"/>
                            <a:t>2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P</a:t>
                          </a:r>
                          <a:r>
                            <a:rPr lang="en-SG" sz="3500" b="1" baseline="-25000"/>
                            <a:t>3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solidFill>
                          <a:srgbClr val="BFBFB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55334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ARCH</a:t>
                          </a:r>
                          <a:r>
                            <a:rPr lang="en-SG" sz="3500" b="1" baseline="-25000"/>
                            <a:t>1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lnT w="12700" cap="flat" cmpd="sng">
                          <a:solidFill>
                            <a:schemeClr val="dk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89.17 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9.13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2.07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55334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ARCH</a:t>
                          </a:r>
                          <a:r>
                            <a:rPr lang="en-SG" sz="3500" b="1" baseline="-25000"/>
                            <a:t>2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74.94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18.69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6.58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655334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ARCH</a:t>
                          </a:r>
                          <a:r>
                            <a:rPr lang="en-SG" sz="3500" b="1" baseline="-25000"/>
                            <a:t>3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80.04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9.34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12.11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655334"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SG" sz="3500" b="1"/>
                            <a:t>ARCH</a:t>
                          </a:r>
                          <a:r>
                            <a:rPr lang="en-SG" sz="3500" b="1" baseline="-25000"/>
                            <a:t>4</a:t>
                          </a:r>
                          <a:endParaRPr lang="en-SG" sz="2400"/>
                        </a:p>
                      </a:txBody>
                      <a:tcPr marL="121933" marR="121933" marT="60967" marB="60967">
                        <a:solidFill>
                          <a:srgbClr val="BFBF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83.86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/>
                            <a:t>5.84</a:t>
                          </a:r>
                          <a:endParaRPr lang="en" sz="2400"/>
                        </a:p>
                      </a:txBody>
                      <a:tcPr marL="121933" marR="121933" marT="60967" marB="60967"/>
                    </a:tc>
                    <a:tc>
                      <a:txBody>
                        <a:bodyPr/>
                        <a:lstStyle/>
                        <a:p>
                          <a:pPr marL="0" marR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3500" dirty="0"/>
                            <a:t>10.19</a:t>
                          </a:r>
                          <a:endParaRPr lang="en" sz="2400" dirty="0"/>
                        </a:p>
                      </a:txBody>
                      <a:tcPr marL="121933" marR="121933" marT="60967" marB="60967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29" name="Google Shape;629;p59"/>
          <p:cNvSpPr txBox="1"/>
          <p:nvPr/>
        </p:nvSpPr>
        <p:spPr>
          <a:xfrm>
            <a:off x="8078629" y="993061"/>
            <a:ext cx="3275200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73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Within 6 hours!</a:t>
            </a:r>
            <a:endParaRPr sz="2400"/>
          </a:p>
        </p:txBody>
      </p:sp>
      <p:sp>
        <p:nvSpPr>
          <p:cNvPr id="630" name="Google Shape;630;p59"/>
          <p:cNvSpPr txBox="1"/>
          <p:nvPr/>
        </p:nvSpPr>
        <p:spPr>
          <a:xfrm>
            <a:off x="1197591" y="5879012"/>
            <a:ext cx="94424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 are a ratio of the inputs satisfying P</a:t>
            </a:r>
            <a:r>
              <a:rPr lang="en" sz="34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3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</a:t>
            </a:r>
            <a:r>
              <a:rPr lang="en" sz="34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3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P</a:t>
            </a:r>
            <a:r>
              <a:rPr lang="en" sz="3467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734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60"/>
          <p:cNvPicPr preferRelativeResize="0"/>
          <p:nvPr/>
        </p:nvPicPr>
        <p:blipFill>
          <a:blip r:embed="rId3"/>
          <a:srcRect/>
          <a:stretch/>
        </p:blipFill>
        <p:spPr>
          <a:xfrm>
            <a:off x="5356555" y="1387212"/>
            <a:ext cx="953112" cy="95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0" y="2562475"/>
            <a:ext cx="1614080" cy="1614080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0"/>
          <p:cNvSpPr txBox="1"/>
          <p:nvPr/>
        </p:nvSpPr>
        <p:spPr>
          <a:xfrm>
            <a:off x="1398431" y="4074955"/>
            <a:ext cx="16900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60"/>
          <p:cNvSpPr/>
          <p:nvPr/>
        </p:nvSpPr>
        <p:spPr>
          <a:xfrm>
            <a:off x="1400100" y="4775367"/>
            <a:ext cx="432000" cy="1218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1" name="Google Shape;641;p60"/>
          <p:cNvSpPr/>
          <p:nvPr/>
        </p:nvSpPr>
        <p:spPr>
          <a:xfrm>
            <a:off x="1988933" y="4775380"/>
            <a:ext cx="432000" cy="1218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2" name="Google Shape;642;p60"/>
          <p:cNvSpPr/>
          <p:nvPr/>
        </p:nvSpPr>
        <p:spPr>
          <a:xfrm>
            <a:off x="2577767" y="4775213"/>
            <a:ext cx="432000" cy="1218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3" name="Google Shape;643;p60"/>
          <p:cNvSpPr txBox="1"/>
          <p:nvPr/>
        </p:nvSpPr>
        <p:spPr>
          <a:xfrm>
            <a:off x="828400" y="5994167"/>
            <a:ext cx="2765600" cy="68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Data Providers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60"/>
          <p:cNvSpPr/>
          <p:nvPr/>
        </p:nvSpPr>
        <p:spPr>
          <a:xfrm>
            <a:off x="4017980" y="3035927"/>
            <a:ext cx="1958400" cy="66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2400"/>
          </a:p>
        </p:txBody>
      </p:sp>
      <p:sp>
        <p:nvSpPr>
          <p:cNvPr id="647" name="Google Shape;647;p60"/>
          <p:cNvSpPr/>
          <p:nvPr/>
        </p:nvSpPr>
        <p:spPr>
          <a:xfrm rot="5400000">
            <a:off x="3229959" y="2791701"/>
            <a:ext cx="420400" cy="1155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48" name="Google Shape;648;p60"/>
          <p:cNvSpPr/>
          <p:nvPr/>
        </p:nvSpPr>
        <p:spPr>
          <a:xfrm>
            <a:off x="7131975" y="2868917"/>
            <a:ext cx="1958400" cy="100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Model</a:t>
            </a:r>
            <a:endParaRPr sz="2400"/>
          </a:p>
        </p:txBody>
      </p:sp>
      <p:pic>
        <p:nvPicPr>
          <p:cNvPr id="649" name="Google Shape;64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700" y="1489067"/>
            <a:ext cx="749400" cy="7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03617" y="1355871"/>
            <a:ext cx="1502000" cy="11320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1" name="Google Shape;651;p60"/>
          <p:cNvGrpSpPr/>
          <p:nvPr/>
        </p:nvGrpSpPr>
        <p:grpSpPr>
          <a:xfrm>
            <a:off x="10143161" y="1295418"/>
            <a:ext cx="1662427" cy="1252961"/>
            <a:chOff x="3299656" y="3612780"/>
            <a:chExt cx="1281418" cy="965798"/>
          </a:xfrm>
        </p:grpSpPr>
        <p:sp>
          <p:nvSpPr>
            <p:cNvPr id="652" name="Google Shape;652;p60"/>
            <p:cNvSpPr txBox="1"/>
            <p:nvPr/>
          </p:nvSpPr>
          <p:spPr>
            <a:xfrm>
              <a:off x="3505200" y="3838575"/>
              <a:ext cx="4287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endParaRPr sz="3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3" name="Google Shape;653;p60"/>
            <p:cNvGrpSpPr/>
            <p:nvPr/>
          </p:nvGrpSpPr>
          <p:grpSpPr>
            <a:xfrm>
              <a:off x="3299656" y="3612780"/>
              <a:ext cx="1281418" cy="965798"/>
              <a:chOff x="4531428" y="3908833"/>
              <a:chExt cx="2374316" cy="1789509"/>
            </a:xfrm>
          </p:grpSpPr>
          <p:grpSp>
            <p:nvGrpSpPr>
              <p:cNvPr id="654" name="Google Shape;654;p60"/>
              <p:cNvGrpSpPr/>
              <p:nvPr/>
            </p:nvGrpSpPr>
            <p:grpSpPr>
              <a:xfrm>
                <a:off x="4531428" y="3908833"/>
                <a:ext cx="2374316" cy="1789509"/>
                <a:chOff x="9509417" y="2479007"/>
                <a:chExt cx="2374316" cy="1789509"/>
              </a:xfrm>
            </p:grpSpPr>
            <p:grpSp>
              <p:nvGrpSpPr>
                <p:cNvPr id="655" name="Google Shape;655;p60"/>
                <p:cNvGrpSpPr/>
                <p:nvPr/>
              </p:nvGrpSpPr>
              <p:grpSpPr>
                <a:xfrm>
                  <a:off x="9509417" y="2479007"/>
                  <a:ext cx="2374316" cy="1789509"/>
                  <a:chOff x="6562725" y="3712793"/>
                  <a:chExt cx="3165755" cy="2386012"/>
                </a:xfrm>
              </p:grpSpPr>
              <p:pic>
                <p:nvPicPr>
                  <p:cNvPr id="656" name="Google Shape;656;p60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6562725" y="3712793"/>
                    <a:ext cx="3165755" cy="23860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657" name="Google Shape;657;p60"/>
                  <p:cNvSpPr/>
                  <p:nvPr/>
                </p:nvSpPr>
                <p:spPr>
                  <a:xfrm>
                    <a:off x="7491283" y="5419725"/>
                    <a:ext cx="99900" cy="99900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33" tIns="45700" rIns="91433" bIns="45700" anchor="ctr" anchorCtr="0">
                    <a:noAutofit/>
                  </a:bodyPr>
                  <a:lstStyle/>
                  <a:p>
                    <a:pPr algn="ctr"/>
                    <a:endParaRPr sz="135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658" name="Google Shape;658;p60"/>
                <p:cNvSpPr/>
                <p:nvPr/>
              </p:nvSpPr>
              <p:spPr>
                <a:xfrm>
                  <a:off x="10205799" y="3579999"/>
                  <a:ext cx="75000" cy="75000"/>
                </a:xfrm>
                <a:prstGeom prst="rect">
                  <a:avLst/>
                </a:prstGeom>
                <a:solidFill>
                  <a:srgbClr val="000000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59" name="Google Shape;659;p60"/>
              <p:cNvSpPr/>
              <p:nvPr/>
            </p:nvSpPr>
            <p:spPr>
              <a:xfrm>
                <a:off x="5086938" y="4902368"/>
                <a:ext cx="356700" cy="4305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sz="1351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1" name="Google Shape;661;p60"/>
          <p:cNvSpPr/>
          <p:nvPr/>
        </p:nvSpPr>
        <p:spPr>
          <a:xfrm>
            <a:off x="7131975" y="2868917"/>
            <a:ext cx="1958400" cy="10012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Neural Net N</a:t>
            </a:r>
            <a:endParaRPr sz="2400" dirty="0"/>
          </a:p>
        </p:txBody>
      </p:sp>
      <p:sp>
        <p:nvSpPr>
          <p:cNvPr id="662" name="Google Shape;662;p60"/>
          <p:cNvSpPr/>
          <p:nvPr/>
        </p:nvSpPr>
        <p:spPr>
          <a:xfrm>
            <a:off x="13195300" y="3325667"/>
            <a:ext cx="1206400" cy="6224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3" name="Google Shape;663;p60"/>
          <p:cNvSpPr txBox="1"/>
          <p:nvPr/>
        </p:nvSpPr>
        <p:spPr>
          <a:xfrm>
            <a:off x="7360167" y="4497333"/>
            <a:ext cx="1502000" cy="68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Label 0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60"/>
          <p:cNvSpPr txBox="1"/>
          <p:nvPr/>
        </p:nvSpPr>
        <p:spPr>
          <a:xfrm>
            <a:off x="7360167" y="4497333"/>
            <a:ext cx="1502000" cy="685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Label 8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60"/>
          <p:cNvSpPr/>
          <p:nvPr/>
        </p:nvSpPr>
        <p:spPr>
          <a:xfrm rot="5400000">
            <a:off x="6343953" y="2791701"/>
            <a:ext cx="420400" cy="1155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6" name="Google Shape;666;p60"/>
          <p:cNvSpPr txBox="1"/>
          <p:nvPr/>
        </p:nvSpPr>
        <p:spPr>
          <a:xfrm>
            <a:off x="6443001" y="1530167"/>
            <a:ext cx="37804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“Classify this for me”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60"/>
          <p:cNvSpPr/>
          <p:nvPr/>
        </p:nvSpPr>
        <p:spPr>
          <a:xfrm rot="10800000">
            <a:off x="7900967" y="2241733"/>
            <a:ext cx="420400" cy="627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68" name="Google Shape;668;p60"/>
          <p:cNvSpPr/>
          <p:nvPr/>
        </p:nvSpPr>
        <p:spPr>
          <a:xfrm rot="10800000">
            <a:off x="7900967" y="3870133"/>
            <a:ext cx="420400" cy="627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78" name="Google Shape;678;p6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Application II: Robustness</a:t>
            </a:r>
            <a:endParaRPr dirty="0"/>
          </a:p>
        </p:txBody>
      </p:sp>
      <p:sp>
        <p:nvSpPr>
          <p:cNvPr id="677" name="Google Shape;677;p60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24</a:t>
            </a:fld>
            <a:endParaRPr/>
          </a:p>
        </p:txBody>
      </p:sp>
      <p:grpSp>
        <p:nvGrpSpPr>
          <p:cNvPr id="680" name="Google Shape;680;p60"/>
          <p:cNvGrpSpPr/>
          <p:nvPr/>
        </p:nvGrpSpPr>
        <p:grpSpPr>
          <a:xfrm>
            <a:off x="9721986" y="3579697"/>
            <a:ext cx="2072677" cy="2163020"/>
            <a:chOff x="3829142" y="3274022"/>
            <a:chExt cx="1611724" cy="1622265"/>
          </a:xfrm>
        </p:grpSpPr>
        <p:grpSp>
          <p:nvGrpSpPr>
            <p:cNvPr id="681" name="Google Shape;681;p60"/>
            <p:cNvGrpSpPr/>
            <p:nvPr/>
          </p:nvGrpSpPr>
          <p:grpSpPr>
            <a:xfrm>
              <a:off x="3829142" y="3341752"/>
              <a:ext cx="1611724" cy="1554535"/>
              <a:chOff x="3381188" y="3398400"/>
              <a:chExt cx="1809300" cy="1745100"/>
            </a:xfrm>
          </p:grpSpPr>
          <p:sp>
            <p:nvSpPr>
              <p:cNvPr id="682" name="Google Shape;682;p60"/>
              <p:cNvSpPr/>
              <p:nvPr/>
            </p:nvSpPr>
            <p:spPr>
              <a:xfrm>
                <a:off x="3381188" y="3398400"/>
                <a:ext cx="1809300" cy="17451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3" name="Google Shape;683;p60"/>
              <p:cNvSpPr txBox="1"/>
              <p:nvPr/>
            </p:nvSpPr>
            <p:spPr>
              <a:xfrm>
                <a:off x="3498704" y="4447175"/>
                <a:ext cx="1691700" cy="290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667">
                    <a:latin typeface="Calibri"/>
                    <a:ea typeface="Calibri"/>
                    <a:cs typeface="Calibri"/>
                    <a:sym typeface="Calibri"/>
                  </a:rPr>
                  <a:t>Robustness</a:t>
                </a:r>
                <a:endParaRPr sz="2667"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id="684" name="Google Shape;684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04799" y="3274022"/>
              <a:ext cx="1260400" cy="1260400"/>
            </a:xfrm>
            <a:prstGeom prst="rect">
              <a:avLst/>
            </a:prstGeom>
            <a:noFill/>
            <a:ln>
              <a:noFill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1F17D9A8-2C1C-D94B-9456-D7298757B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85852" y="5269651"/>
                <a:ext cx="7377747" cy="1547060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-11">
                  <a:buNone/>
                </a:pPr>
                <a:r>
                  <a:rPr lang="en-US" sz="3733" dirty="0"/>
                  <a:t>k-Robustness Encoding</a:t>
                </a:r>
              </a:p>
              <a:p>
                <a:pPr marL="0" indent="-11">
                  <a:buNone/>
                </a:pPr>
                <a:r>
                  <a:rPr lang="en-US" sz="3733" dirty="0"/>
                  <a:t>P: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7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SG" sz="3733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SG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SG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SG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r>
                          <a:rPr lang="en-US" sz="3733" b="0" i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⨁</m:t>
                        </m:r>
                        <m:r>
                          <a:rPr lang="en-SG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SG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SG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SG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a:rPr lang="en-US" sz="3733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SG" sz="3733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nary>
                  </m:oMath>
                </a14:m>
                <a:r>
                  <a:rPr lang="en-US" sz="3733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733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</m:oMath>
                </a14:m>
                <a:r>
                  <a:rPr lang="en-US" sz="3733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3733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N(</a:t>
                </a:r>
                <a14:m>
                  <m:oMath xmlns:m="http://schemas.openxmlformats.org/officeDocument/2006/math">
                    <m:r>
                      <a:rPr lang="en-SG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733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3733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</m:oMath>
                </a14:m>
                <a:r>
                  <a:rPr lang="en-US" sz="3733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N(</a:t>
                </a:r>
                <a14:m>
                  <m:oMath xmlns:m="http://schemas.openxmlformats.org/officeDocument/2006/math">
                    <m:r>
                      <a:rPr lang="en-SG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3733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</a:t>
                </a:r>
                <a:endParaRPr lang="en-US" sz="3733" b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-11">
                  <a:buNone/>
                </a:pPr>
                <a:endParaRPr lang="en-US" sz="3733" dirty="0"/>
              </a:p>
            </p:txBody>
          </p:sp>
        </mc:Choice>
        <mc:Fallback xmlns=""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1F17D9A8-2C1C-D94B-9456-D7298757B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852" y="5269651"/>
                <a:ext cx="7377747" cy="1547060"/>
              </a:xfrm>
              <a:prstGeom prst="rect">
                <a:avLst/>
              </a:prstGeom>
              <a:blipFill>
                <a:blip r:embed="rId8"/>
                <a:stretch>
                  <a:fillRect l="-2234" t="-23577" r="-1546" b="-70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>
            <a:extLst>
              <a:ext uri="{FF2B5EF4-FFF2-40B4-BE49-F238E27FC236}">
                <a16:creationId xmlns:a16="http://schemas.microsoft.com/office/drawing/2014/main" id="{788A38C8-9383-2E45-8EFD-6E5E05D274E1}"/>
              </a:ext>
            </a:extLst>
          </p:cNvPr>
          <p:cNvSpPr txBox="1"/>
          <p:nvPr/>
        </p:nvSpPr>
        <p:spPr>
          <a:xfrm>
            <a:off x="6018841" y="3672778"/>
            <a:ext cx="912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Deploy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294731-D6E9-B143-A794-403AA5BAD65A}"/>
              </a:ext>
            </a:extLst>
          </p:cNvPr>
          <p:cNvSpPr txBox="1"/>
          <p:nvPr/>
        </p:nvSpPr>
        <p:spPr>
          <a:xfrm>
            <a:off x="10577146" y="94956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MNIST</a:t>
            </a:r>
          </a:p>
        </p:txBody>
      </p:sp>
    </p:spTree>
    <p:extLst>
      <p:ext uri="{BB962C8B-B14F-4D97-AF65-F5344CB8AC3E}">
        <p14:creationId xmlns:p14="http://schemas.microsoft.com/office/powerpoint/2010/main" val="3094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8506A06-889A-5943-98A2-8B4833D9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326" y="2709274"/>
            <a:ext cx="1367761" cy="13677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28ED579-B7C1-7B40-A4FF-194D2C9A2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8401" y="2707201"/>
            <a:ext cx="1367761" cy="13677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C0432-EE4C-F440-83EF-617F96087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1024" y="1961669"/>
            <a:ext cx="4585744" cy="669073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ARCH</a:t>
            </a:r>
            <a:r>
              <a:rPr lang="en-US" b="1" baseline="-25000" dirty="0"/>
              <a:t>1</a:t>
            </a:r>
            <a:r>
              <a:rPr lang="en-US" b="1" dirty="0"/>
              <a:t>, ARCH</a:t>
            </a:r>
            <a:r>
              <a:rPr lang="en-US" b="1" baseline="-25000" dirty="0"/>
              <a:t>2</a:t>
            </a:r>
            <a:r>
              <a:rPr lang="en-US" b="1" dirty="0"/>
              <a:t>, ARCH</a:t>
            </a:r>
            <a:r>
              <a:rPr lang="en-US" b="1" baseline="-25000" dirty="0"/>
              <a:t>3</a:t>
            </a:r>
            <a:r>
              <a:rPr lang="en-US" b="1" dirty="0"/>
              <a:t>, ARCH</a:t>
            </a:r>
            <a:r>
              <a:rPr lang="en-US" b="1" baseline="-25000" dirty="0"/>
              <a:t>4</a:t>
            </a: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90DDD510-7959-2E48-9EB5-D8F451C84E2D}"/>
              </a:ext>
            </a:extLst>
          </p:cNvPr>
          <p:cNvSpPr/>
          <p:nvPr/>
        </p:nvSpPr>
        <p:spPr>
          <a:xfrm>
            <a:off x="1838389" y="1590115"/>
            <a:ext cx="1863937" cy="1691667"/>
          </a:xfrm>
          <a:prstGeom prst="cub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Plain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BNN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D27A017-77A0-3945-AA24-25C350952A67}"/>
              </a:ext>
            </a:extLst>
          </p:cNvPr>
          <p:cNvSpPr/>
          <p:nvPr/>
        </p:nvSpPr>
        <p:spPr>
          <a:xfrm rot="5400000">
            <a:off x="1447388" y="3661909"/>
            <a:ext cx="1036400" cy="270728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74760F4-D5F7-7645-A77D-BA12275BCA92}"/>
              </a:ext>
            </a:extLst>
          </p:cNvPr>
          <p:cNvSpPr/>
          <p:nvPr/>
        </p:nvSpPr>
        <p:spPr>
          <a:xfrm rot="5400000">
            <a:off x="2687888" y="3661909"/>
            <a:ext cx="1036401" cy="270728"/>
          </a:xfrm>
          <a:prstGeom prst="right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92A0BC7-E90A-1E42-8F65-122A61215BBB}"/>
              </a:ext>
            </a:extLst>
          </p:cNvPr>
          <p:cNvSpPr txBox="1">
            <a:spLocks/>
          </p:cNvSpPr>
          <p:nvPr/>
        </p:nvSpPr>
        <p:spPr>
          <a:xfrm>
            <a:off x="753481" y="3204713"/>
            <a:ext cx="1360968" cy="47144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baseline="-25000" dirty="0"/>
              <a:t>Defense 1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D9CC5F-9028-6B42-B256-BD01CF160A24}"/>
              </a:ext>
            </a:extLst>
          </p:cNvPr>
          <p:cNvSpPr txBox="1">
            <a:spLocks/>
          </p:cNvSpPr>
          <p:nvPr/>
        </p:nvSpPr>
        <p:spPr>
          <a:xfrm>
            <a:off x="1987775" y="3204713"/>
            <a:ext cx="1360968" cy="471449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baseline="-25000" dirty="0"/>
              <a:t>Defense 2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693E00AE-F87C-BF4F-A5CE-34D74F0E15B4}"/>
              </a:ext>
            </a:extLst>
          </p:cNvPr>
          <p:cNvSpPr/>
          <p:nvPr/>
        </p:nvSpPr>
        <p:spPr>
          <a:xfrm>
            <a:off x="969642" y="4322336"/>
            <a:ext cx="1863937" cy="1691667"/>
          </a:xfrm>
          <a:prstGeom prst="cub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Defense</a:t>
            </a:r>
            <a:r>
              <a:rPr lang="en-US" sz="2400" baseline="-250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BNN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1388928-8F04-724F-AE29-0B86CEBF6EFC}"/>
              </a:ext>
            </a:extLst>
          </p:cNvPr>
          <p:cNvSpPr/>
          <p:nvPr/>
        </p:nvSpPr>
        <p:spPr>
          <a:xfrm>
            <a:off x="2569820" y="4322336"/>
            <a:ext cx="1863937" cy="1691667"/>
          </a:xfrm>
          <a:prstGeom prst="cub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Defense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BNN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2F6ECE-302C-034F-8195-C74F6BD84CA5}"/>
              </a:ext>
            </a:extLst>
          </p:cNvPr>
          <p:cNvSpPr txBox="1"/>
          <p:nvPr/>
        </p:nvSpPr>
        <p:spPr>
          <a:xfrm>
            <a:off x="2100952" y="4931912"/>
            <a:ext cx="8419356" cy="666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33" dirty="0"/>
              <a:t>Which BNN has less adversarial examples?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AD48B0A0-9BB3-EE4B-9BE6-9FF8387B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Application II: Robustness</a:t>
            </a:r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D7FD5479-6E1E-1D41-B856-0256E6A7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CBE40-7E4C-7A48-B074-ED255C13BC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83 -0.08148 L -0.01783 0.1604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0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74 0.00987 L 0.33785 -0.2367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14" y="-1234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71 -0.03056 L 0.47153 -0.2450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53" y="-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/>
      <p:bldP spid="13" grpId="0"/>
      <p:bldP spid="15" grpId="0" animBg="1"/>
      <p:bldP spid="16" grpId="0" animBg="1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" b="1" dirty="0">
                <a:solidFill>
                  <a:srgbClr val="F06C00"/>
                </a:solidFill>
                <a:latin typeface="+mn-lt"/>
              </a:rPr>
              <a:t>Application II: Robustness </a:t>
            </a:r>
            <a:endParaRPr b="1" dirty="0">
              <a:solidFill>
                <a:srgbClr val="F06C00"/>
              </a:solidFill>
              <a:latin typeface="+mn-lt"/>
            </a:endParaRPr>
          </a:p>
        </p:txBody>
      </p:sp>
      <p:sp>
        <p:nvSpPr>
          <p:cNvPr id="739" name="Google Shape;739;p63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26</a:t>
            </a:fld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BC33176-6B47-8A4E-9BB9-EF28B7EBE6B5}"/>
              </a:ext>
            </a:extLst>
          </p:cNvPr>
          <p:cNvGrpSpPr/>
          <p:nvPr/>
        </p:nvGrpSpPr>
        <p:grpSpPr>
          <a:xfrm>
            <a:off x="326017" y="1974711"/>
            <a:ext cx="11539965" cy="4881472"/>
            <a:chOff x="366557" y="1367367"/>
            <a:chExt cx="9398000" cy="3975409"/>
          </a:xfrm>
        </p:grpSpPr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2C45FE4D-AC12-EE49-8DE4-F9298A46BD6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15511550"/>
                </p:ext>
              </p:extLst>
            </p:nvPr>
          </p:nvGraphicFramePr>
          <p:xfrm>
            <a:off x="366557" y="1367367"/>
            <a:ext cx="9398000" cy="37761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2DAE091-111B-9947-9425-DBED31E6143C}"/>
                </a:ext>
              </a:extLst>
            </p:cNvPr>
            <p:cNvSpPr txBox="1"/>
            <p:nvPr/>
          </p:nvSpPr>
          <p:spPr>
            <a:xfrm>
              <a:off x="2314021" y="4944225"/>
              <a:ext cx="861727" cy="398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ARCH</a:t>
              </a:r>
              <a:r>
                <a:rPr lang="en-US" sz="1800" b="1" baseline="-25000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331B05-5624-9646-80EA-DD905AD37B58}"/>
                </a:ext>
              </a:extLst>
            </p:cNvPr>
            <p:cNvSpPr txBox="1"/>
            <p:nvPr/>
          </p:nvSpPr>
          <p:spPr>
            <a:xfrm>
              <a:off x="3607245" y="4944223"/>
              <a:ext cx="861727" cy="3985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ARCH</a:t>
              </a:r>
              <a:r>
                <a:rPr lang="en-US" sz="1800" b="1" baseline="-25000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6AA463A-021D-604F-B16B-E332F30609DB}"/>
                </a:ext>
              </a:extLst>
            </p:cNvPr>
            <p:cNvSpPr txBox="1"/>
            <p:nvPr/>
          </p:nvSpPr>
          <p:spPr>
            <a:xfrm>
              <a:off x="4845362" y="4903091"/>
              <a:ext cx="962905" cy="39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ARCH</a:t>
              </a:r>
              <a:r>
                <a:rPr lang="en-US" sz="1800" b="1" baseline="-25000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BD08745-7966-344F-A4BB-8A232840A38B}"/>
                </a:ext>
              </a:extLst>
            </p:cNvPr>
            <p:cNvSpPr txBox="1"/>
            <p:nvPr/>
          </p:nvSpPr>
          <p:spPr>
            <a:xfrm>
              <a:off x="6151039" y="4914547"/>
              <a:ext cx="962905" cy="39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 dirty="0"/>
                <a:t>ARCH</a:t>
              </a:r>
              <a:r>
                <a:rPr lang="en-US" sz="1800" b="1" baseline="-25000" dirty="0"/>
                <a:t>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940CC5-33CE-A743-946E-B138D2728A5D}"/>
                  </a:ext>
                </a:extLst>
              </p:cNvPr>
              <p:cNvSpPr txBox="1"/>
              <p:nvPr/>
            </p:nvSpPr>
            <p:spPr>
              <a:xfrm>
                <a:off x="3775470" y="1540312"/>
                <a:ext cx="368440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NPAQ </a:t>
                </a:r>
                <a:r>
                  <a:rPr lang="en-US" sz="3200" b="1" dirty="0"/>
                  <a:t>(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3200" b="1" dirty="0"/>
                  <a:t>=0.8, </a:t>
                </a:r>
                <a14:m>
                  <m:oMath xmlns:m="http://schemas.openxmlformats.org/officeDocument/2006/math">
                    <m:r>
                      <a:rPr lang="en-US" sz="32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sz="3200" b="1" dirty="0"/>
                  <a:t>=0.2)</a:t>
                </a:r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B940CC5-33CE-A743-946E-B138D2728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470" y="1540312"/>
                <a:ext cx="3684407" cy="584775"/>
              </a:xfrm>
              <a:prstGeom prst="rect">
                <a:avLst/>
              </a:prstGeom>
              <a:blipFill>
                <a:blip r:embed="rId4"/>
                <a:stretch>
                  <a:fillRect l="-3780" t="-10638" r="-687" b="-29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968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64"/>
          <p:cNvPicPr preferRelativeResize="0"/>
          <p:nvPr/>
        </p:nvPicPr>
        <p:blipFill>
          <a:blip r:embed="rId3"/>
          <a:srcRect/>
          <a:stretch/>
        </p:blipFill>
        <p:spPr>
          <a:xfrm>
            <a:off x="5436788" y="1371526"/>
            <a:ext cx="953112" cy="953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0" y="2562475"/>
            <a:ext cx="1614080" cy="1614080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64"/>
          <p:cNvSpPr txBox="1"/>
          <p:nvPr/>
        </p:nvSpPr>
        <p:spPr>
          <a:xfrm>
            <a:off x="1398431" y="4074955"/>
            <a:ext cx="16900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7" name="Google Shape;74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5267" y="5244733"/>
            <a:ext cx="749400" cy="7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4"/>
          <p:cNvSpPr/>
          <p:nvPr/>
        </p:nvSpPr>
        <p:spPr>
          <a:xfrm>
            <a:off x="1400100" y="4775367"/>
            <a:ext cx="432000" cy="1218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49" name="Google Shape;749;p64"/>
          <p:cNvSpPr/>
          <p:nvPr/>
        </p:nvSpPr>
        <p:spPr>
          <a:xfrm>
            <a:off x="1988933" y="4775380"/>
            <a:ext cx="432000" cy="1218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0" name="Google Shape;750;p64"/>
          <p:cNvSpPr/>
          <p:nvPr/>
        </p:nvSpPr>
        <p:spPr>
          <a:xfrm>
            <a:off x="2577767" y="4775213"/>
            <a:ext cx="432000" cy="1218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1" name="Google Shape;751;p64"/>
          <p:cNvSpPr txBox="1"/>
          <p:nvPr/>
        </p:nvSpPr>
        <p:spPr>
          <a:xfrm>
            <a:off x="828400" y="5994167"/>
            <a:ext cx="2765600" cy="68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Data Providers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64"/>
          <p:cNvSpPr/>
          <p:nvPr/>
        </p:nvSpPr>
        <p:spPr>
          <a:xfrm>
            <a:off x="1400100" y="4775213"/>
            <a:ext cx="432000" cy="1218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3" name="Google Shape;753;p64"/>
          <p:cNvSpPr/>
          <p:nvPr/>
        </p:nvSpPr>
        <p:spPr>
          <a:xfrm>
            <a:off x="1988933" y="4775200"/>
            <a:ext cx="432000" cy="12188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4" name="Google Shape;754;p64"/>
          <p:cNvSpPr/>
          <p:nvPr/>
        </p:nvSpPr>
        <p:spPr>
          <a:xfrm>
            <a:off x="4017980" y="3035927"/>
            <a:ext cx="1958400" cy="667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</a:t>
            </a:r>
            <a:endParaRPr sz="2400"/>
          </a:p>
        </p:txBody>
      </p:sp>
      <p:sp>
        <p:nvSpPr>
          <p:cNvPr id="755" name="Google Shape;755;p64"/>
          <p:cNvSpPr/>
          <p:nvPr/>
        </p:nvSpPr>
        <p:spPr>
          <a:xfrm rot="5400000">
            <a:off x="3229959" y="2791701"/>
            <a:ext cx="420400" cy="1155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6" name="Google Shape;756;p64"/>
          <p:cNvSpPr/>
          <p:nvPr/>
        </p:nvSpPr>
        <p:spPr>
          <a:xfrm>
            <a:off x="7131975" y="2868917"/>
            <a:ext cx="1958400" cy="1001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Model</a:t>
            </a:r>
            <a:endParaRPr sz="2400"/>
          </a:p>
        </p:txBody>
      </p:sp>
      <p:pic>
        <p:nvPicPr>
          <p:cNvPr id="757" name="Google Shape;75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700" y="1489067"/>
            <a:ext cx="749400" cy="74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03617" y="1355871"/>
            <a:ext cx="1502000" cy="11320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9" name="Google Shape;759;p64"/>
          <p:cNvGrpSpPr/>
          <p:nvPr/>
        </p:nvGrpSpPr>
        <p:grpSpPr>
          <a:xfrm>
            <a:off x="10143161" y="1295418"/>
            <a:ext cx="1662427" cy="1252961"/>
            <a:chOff x="3299656" y="3612780"/>
            <a:chExt cx="1281418" cy="965798"/>
          </a:xfrm>
        </p:grpSpPr>
        <p:sp>
          <p:nvSpPr>
            <p:cNvPr id="760" name="Google Shape;760;p64"/>
            <p:cNvSpPr txBox="1"/>
            <p:nvPr/>
          </p:nvSpPr>
          <p:spPr>
            <a:xfrm>
              <a:off x="3505200" y="3838575"/>
              <a:ext cx="4287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endParaRPr sz="3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1" name="Google Shape;761;p64"/>
            <p:cNvGrpSpPr/>
            <p:nvPr/>
          </p:nvGrpSpPr>
          <p:grpSpPr>
            <a:xfrm>
              <a:off x="3299656" y="3612780"/>
              <a:ext cx="1281418" cy="965798"/>
              <a:chOff x="4531428" y="3908833"/>
              <a:chExt cx="2374316" cy="1789509"/>
            </a:xfrm>
          </p:grpSpPr>
          <p:grpSp>
            <p:nvGrpSpPr>
              <p:cNvPr id="762" name="Google Shape;762;p64"/>
              <p:cNvGrpSpPr/>
              <p:nvPr/>
            </p:nvGrpSpPr>
            <p:grpSpPr>
              <a:xfrm>
                <a:off x="4531428" y="3908833"/>
                <a:ext cx="2374316" cy="1789509"/>
                <a:chOff x="9509417" y="2479007"/>
                <a:chExt cx="2374316" cy="1789509"/>
              </a:xfrm>
            </p:grpSpPr>
            <p:grpSp>
              <p:nvGrpSpPr>
                <p:cNvPr id="763" name="Google Shape;763;p64"/>
                <p:cNvGrpSpPr/>
                <p:nvPr/>
              </p:nvGrpSpPr>
              <p:grpSpPr>
                <a:xfrm>
                  <a:off x="9509417" y="2479007"/>
                  <a:ext cx="2374316" cy="1789509"/>
                  <a:chOff x="6562725" y="3712793"/>
                  <a:chExt cx="3165755" cy="2386012"/>
                </a:xfrm>
              </p:grpSpPr>
              <p:pic>
                <p:nvPicPr>
                  <p:cNvPr id="764" name="Google Shape;764;p64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6562725" y="3712793"/>
                    <a:ext cx="3165755" cy="23860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65" name="Google Shape;765;p64"/>
                  <p:cNvSpPr/>
                  <p:nvPr/>
                </p:nvSpPr>
                <p:spPr>
                  <a:xfrm>
                    <a:off x="7491283" y="5419725"/>
                    <a:ext cx="99900" cy="99900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33" tIns="45700" rIns="91433" bIns="45700" anchor="ctr" anchorCtr="0">
                    <a:noAutofit/>
                  </a:bodyPr>
                  <a:lstStyle/>
                  <a:p>
                    <a:pPr algn="ctr"/>
                    <a:endParaRPr sz="135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66" name="Google Shape;766;p64"/>
                <p:cNvSpPr/>
                <p:nvPr/>
              </p:nvSpPr>
              <p:spPr>
                <a:xfrm>
                  <a:off x="10205799" y="3579999"/>
                  <a:ext cx="75000" cy="75000"/>
                </a:xfrm>
                <a:prstGeom prst="rect">
                  <a:avLst/>
                </a:prstGeom>
                <a:solidFill>
                  <a:srgbClr val="000000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67" name="Google Shape;767;p64"/>
              <p:cNvSpPr/>
              <p:nvPr/>
            </p:nvSpPr>
            <p:spPr>
              <a:xfrm>
                <a:off x="5086938" y="4902368"/>
                <a:ext cx="356700" cy="4305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sz="1351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8" name="Google Shape;768;p64"/>
          <p:cNvSpPr txBox="1"/>
          <p:nvPr/>
        </p:nvSpPr>
        <p:spPr>
          <a:xfrm>
            <a:off x="828400" y="5994167"/>
            <a:ext cx="2765600" cy="685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Data Providers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64"/>
          <p:cNvSpPr/>
          <p:nvPr/>
        </p:nvSpPr>
        <p:spPr>
          <a:xfrm>
            <a:off x="7131975" y="2868917"/>
            <a:ext cx="1958400" cy="10012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Deploy Model</a:t>
            </a:r>
            <a:endParaRPr sz="2400"/>
          </a:p>
        </p:txBody>
      </p:sp>
      <p:sp>
        <p:nvSpPr>
          <p:cNvPr id="770" name="Google Shape;770;p64"/>
          <p:cNvSpPr/>
          <p:nvPr/>
        </p:nvSpPr>
        <p:spPr>
          <a:xfrm>
            <a:off x="13195300" y="3325667"/>
            <a:ext cx="1206400" cy="6224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1" name="Google Shape;771;p64"/>
          <p:cNvSpPr txBox="1"/>
          <p:nvPr/>
        </p:nvSpPr>
        <p:spPr>
          <a:xfrm>
            <a:off x="7360167" y="4497333"/>
            <a:ext cx="1502000" cy="685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Label 0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2" name="Google Shape;772;p64"/>
          <p:cNvSpPr txBox="1"/>
          <p:nvPr/>
        </p:nvSpPr>
        <p:spPr>
          <a:xfrm>
            <a:off x="7360167" y="4497333"/>
            <a:ext cx="1502000" cy="685600"/>
          </a:xfrm>
          <a:prstGeom prst="rect">
            <a:avLst/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Label 8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64"/>
          <p:cNvSpPr/>
          <p:nvPr/>
        </p:nvSpPr>
        <p:spPr>
          <a:xfrm rot="5400000">
            <a:off x="6343953" y="2791701"/>
            <a:ext cx="420400" cy="1155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4" name="Google Shape;774;p64"/>
          <p:cNvSpPr txBox="1"/>
          <p:nvPr/>
        </p:nvSpPr>
        <p:spPr>
          <a:xfrm>
            <a:off x="6443001" y="1530167"/>
            <a:ext cx="37804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“Classify this for me”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64"/>
          <p:cNvSpPr/>
          <p:nvPr/>
        </p:nvSpPr>
        <p:spPr>
          <a:xfrm rot="10800000">
            <a:off x="7900967" y="2241733"/>
            <a:ext cx="420400" cy="627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6" name="Google Shape;776;p64"/>
          <p:cNvSpPr/>
          <p:nvPr/>
        </p:nvSpPr>
        <p:spPr>
          <a:xfrm rot="10800000">
            <a:off x="7900967" y="3870133"/>
            <a:ext cx="420400" cy="627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777" name="Google Shape;777;p64"/>
          <p:cNvGrpSpPr/>
          <p:nvPr/>
        </p:nvGrpSpPr>
        <p:grpSpPr>
          <a:xfrm>
            <a:off x="3594012" y="4213652"/>
            <a:ext cx="2508395" cy="1860233"/>
            <a:chOff x="3341216" y="3480689"/>
            <a:chExt cx="1933500" cy="1433890"/>
          </a:xfrm>
        </p:grpSpPr>
        <p:sp>
          <p:nvSpPr>
            <p:cNvPr id="778" name="Google Shape;778;p64"/>
            <p:cNvSpPr txBox="1"/>
            <p:nvPr/>
          </p:nvSpPr>
          <p:spPr>
            <a:xfrm>
              <a:off x="3505200" y="3838575"/>
              <a:ext cx="4287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endParaRPr sz="3200"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9" name="Google Shape;779;p64"/>
            <p:cNvGrpSpPr/>
            <p:nvPr/>
          </p:nvGrpSpPr>
          <p:grpSpPr>
            <a:xfrm>
              <a:off x="3599450" y="3480689"/>
              <a:ext cx="1281418" cy="965798"/>
              <a:chOff x="5086911" y="3664083"/>
              <a:chExt cx="2374316" cy="1789509"/>
            </a:xfrm>
          </p:grpSpPr>
          <p:grpSp>
            <p:nvGrpSpPr>
              <p:cNvPr id="780" name="Google Shape;780;p64"/>
              <p:cNvGrpSpPr/>
              <p:nvPr/>
            </p:nvGrpSpPr>
            <p:grpSpPr>
              <a:xfrm>
                <a:off x="5086911" y="3664083"/>
                <a:ext cx="2374316" cy="1789509"/>
                <a:chOff x="10064900" y="2234257"/>
                <a:chExt cx="2374316" cy="1789509"/>
              </a:xfrm>
            </p:grpSpPr>
            <p:grpSp>
              <p:nvGrpSpPr>
                <p:cNvPr id="781" name="Google Shape;781;p64"/>
                <p:cNvGrpSpPr/>
                <p:nvPr/>
              </p:nvGrpSpPr>
              <p:grpSpPr>
                <a:xfrm>
                  <a:off x="10064900" y="2234257"/>
                  <a:ext cx="2374316" cy="1789509"/>
                  <a:chOff x="7303370" y="3386460"/>
                  <a:chExt cx="3165755" cy="2386012"/>
                </a:xfrm>
              </p:grpSpPr>
              <p:pic>
                <p:nvPicPr>
                  <p:cNvPr id="782" name="Google Shape;782;p64"/>
                  <p:cNvPicPr preferRelativeResize="0"/>
                  <p:nvPr/>
                </p:nvPicPr>
                <p:blipFill rotWithShape="1">
                  <a:blip r:embed="rId6">
                    <a:alphaModFix/>
                  </a:blip>
                  <a:srcRect/>
                  <a:stretch/>
                </p:blipFill>
                <p:spPr>
                  <a:xfrm>
                    <a:off x="7303370" y="3386460"/>
                    <a:ext cx="3165755" cy="23860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83" name="Google Shape;783;p64"/>
                  <p:cNvSpPr/>
                  <p:nvPr/>
                </p:nvSpPr>
                <p:spPr>
                  <a:xfrm>
                    <a:off x="7491283" y="5419725"/>
                    <a:ext cx="99900" cy="99900"/>
                  </a:xfrm>
                  <a:prstGeom prst="rect">
                    <a:avLst/>
                  </a:prstGeom>
                  <a:solidFill>
                    <a:srgbClr val="000000"/>
                  </a:solidFill>
                  <a:ln w="12700" cap="flat" cmpd="sng">
                    <a:solidFill>
                      <a:srgbClr val="000000"/>
                    </a:solidFill>
                    <a:prstDash val="solid"/>
                    <a:miter lim="800000"/>
                    <a:headEnd type="none" w="sm" len="sm"/>
                    <a:tailEnd type="none" w="sm" len="sm"/>
                  </a:ln>
                </p:spPr>
                <p:txBody>
                  <a:bodyPr spcFirstLastPara="1" wrap="square" lIns="91433" tIns="45700" rIns="91433" bIns="45700" anchor="ctr" anchorCtr="0">
                    <a:noAutofit/>
                  </a:bodyPr>
                  <a:lstStyle/>
                  <a:p>
                    <a:pPr algn="ctr"/>
                    <a:endParaRPr sz="1351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784" name="Google Shape;784;p64"/>
                <p:cNvSpPr/>
                <p:nvPr/>
              </p:nvSpPr>
              <p:spPr>
                <a:xfrm>
                  <a:off x="10205799" y="3579999"/>
                  <a:ext cx="75000" cy="75000"/>
                </a:xfrm>
                <a:prstGeom prst="rect">
                  <a:avLst/>
                </a:prstGeom>
                <a:solidFill>
                  <a:srgbClr val="000000"/>
                </a:solidFill>
                <a:ln w="12700" cap="flat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33" tIns="45700" rIns="91433" bIns="45700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785" name="Google Shape;785;p64"/>
              <p:cNvSpPr/>
              <p:nvPr/>
            </p:nvSpPr>
            <p:spPr>
              <a:xfrm>
                <a:off x="5086938" y="4902368"/>
                <a:ext cx="356700" cy="430500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:endParaRPr sz="1351">
                  <a:solidFill>
                    <a:srgbClr val="ED7D3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86" name="Google Shape;786;p64"/>
            <p:cNvSpPr txBox="1"/>
            <p:nvPr/>
          </p:nvSpPr>
          <p:spPr>
            <a:xfrm>
              <a:off x="3341216" y="4400378"/>
              <a:ext cx="1933500" cy="51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alibri"/>
                  <a:ea typeface="Calibri"/>
                  <a:cs typeface="Calibri"/>
                  <a:sym typeface="Calibri"/>
                </a:rPr>
                <a:t>Insert Trojan</a:t>
              </a:r>
              <a:endParaRPr sz="32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88" name="Google Shape;788;p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solidFill>
                  <a:srgbClr val="F06C00"/>
                </a:solidFill>
                <a:latin typeface="+mn-lt"/>
                <a:ea typeface="Calibri"/>
                <a:cs typeface="Calibri"/>
                <a:sym typeface="Calibri"/>
              </a:rPr>
              <a:t>Application III: Trojan Attack</a:t>
            </a:r>
            <a:endParaRPr b="1" dirty="0">
              <a:solidFill>
                <a:srgbClr val="F06C00"/>
              </a:solidFill>
              <a:latin typeface="+mn-lt"/>
            </a:endParaRPr>
          </a:p>
        </p:txBody>
      </p:sp>
      <p:sp>
        <p:nvSpPr>
          <p:cNvPr id="787" name="Google Shape;787;p6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27</a:t>
            </a:fld>
            <a:endParaRPr/>
          </a:p>
        </p:txBody>
      </p:sp>
      <p:grpSp>
        <p:nvGrpSpPr>
          <p:cNvPr id="790" name="Google Shape;790;p64"/>
          <p:cNvGrpSpPr/>
          <p:nvPr/>
        </p:nvGrpSpPr>
        <p:grpSpPr>
          <a:xfrm>
            <a:off x="9777817" y="4107367"/>
            <a:ext cx="2072800" cy="2072800"/>
            <a:chOff x="6396763" y="2166388"/>
            <a:chExt cx="1554600" cy="1554600"/>
          </a:xfrm>
        </p:grpSpPr>
        <p:sp>
          <p:nvSpPr>
            <p:cNvPr id="791" name="Google Shape;791;p64"/>
            <p:cNvSpPr/>
            <p:nvPr/>
          </p:nvSpPr>
          <p:spPr>
            <a:xfrm>
              <a:off x="6396763" y="2166388"/>
              <a:ext cx="1554600" cy="15546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792" name="Google Shape;792;p6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64087" y="2231163"/>
              <a:ext cx="1019974" cy="10199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Google Shape;793;p64"/>
            <p:cNvSpPr txBox="1"/>
            <p:nvPr/>
          </p:nvSpPr>
          <p:spPr>
            <a:xfrm>
              <a:off x="6526813" y="3125050"/>
              <a:ext cx="1294500" cy="29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667">
                  <a:latin typeface="Calibri"/>
                  <a:ea typeface="Calibri"/>
                  <a:cs typeface="Calibri"/>
                  <a:sym typeface="Calibri"/>
                </a:rPr>
                <a:t>Poisoning</a:t>
              </a:r>
              <a:endParaRPr sz="2667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BC7AC91D-3955-8C45-8CC6-C8F048D0C4B1}"/>
              </a:ext>
            </a:extLst>
          </p:cNvPr>
          <p:cNvSpPr txBox="1"/>
          <p:nvPr/>
        </p:nvSpPr>
        <p:spPr>
          <a:xfrm>
            <a:off x="6018841" y="3672778"/>
            <a:ext cx="912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Deploy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DBE8EB8-5426-D043-821F-5E457F43944A}"/>
              </a:ext>
            </a:extLst>
          </p:cNvPr>
          <p:cNvSpPr txBox="1"/>
          <p:nvPr/>
        </p:nvSpPr>
        <p:spPr>
          <a:xfrm>
            <a:off x="10577146" y="94956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MNIST</a:t>
            </a:r>
          </a:p>
        </p:txBody>
      </p:sp>
    </p:spTree>
    <p:extLst>
      <p:ext uri="{BB962C8B-B14F-4D97-AF65-F5344CB8AC3E}">
        <p14:creationId xmlns:p14="http://schemas.microsoft.com/office/powerpoint/2010/main" val="59587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" b="1" dirty="0">
                <a:solidFill>
                  <a:srgbClr val="F06C00"/>
                </a:solidFill>
                <a:latin typeface="+mn-lt"/>
              </a:rPr>
              <a:t>Application III: Trojan Attack</a:t>
            </a:r>
            <a:endParaRPr b="1" dirty="0">
              <a:solidFill>
                <a:srgbClr val="F06C00"/>
              </a:solidFill>
              <a:latin typeface="+mn-lt"/>
            </a:endParaRPr>
          </a:p>
        </p:txBody>
      </p:sp>
      <p:sp>
        <p:nvSpPr>
          <p:cNvPr id="804" name="Google Shape;804;p6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28</a:t>
            </a:fld>
            <a:endParaRPr/>
          </a:p>
        </p:txBody>
      </p:sp>
      <p:graphicFrame>
        <p:nvGraphicFramePr>
          <p:cNvPr id="801" name="Google Shape;801;p65"/>
          <p:cNvGraphicFramePr/>
          <p:nvPr>
            <p:extLst>
              <p:ext uri="{D42A27DB-BD31-4B8C-83A1-F6EECF244321}">
                <p14:modId xmlns:p14="http://schemas.microsoft.com/office/powerpoint/2010/main" val="215121508"/>
              </p:ext>
            </p:extLst>
          </p:nvPr>
        </p:nvGraphicFramePr>
        <p:xfrm>
          <a:off x="838200" y="3662365"/>
          <a:ext cx="10734969" cy="2689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33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50133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Target</a:t>
                      </a:r>
                      <a:endParaRPr sz="2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Label</a:t>
                      </a:r>
                      <a:endParaRPr sz="240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Epoch 1 </a:t>
                      </a:r>
                      <a:endParaRPr sz="240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Epoch 10 </a:t>
                      </a:r>
                      <a:endParaRPr sz="24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Epoch 30 </a:t>
                      </a:r>
                      <a:endParaRPr sz="240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NPAQ</a:t>
                      </a:r>
                      <a:endParaRPr sz="240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Test Acc</a:t>
                      </a:r>
                      <a:endParaRPr sz="35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NPAQ</a:t>
                      </a:r>
                      <a:endParaRPr sz="240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Test Acc</a:t>
                      </a:r>
                      <a:endParaRPr sz="35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NPAQ</a:t>
                      </a:r>
                      <a:endParaRPr sz="240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Acc</a:t>
                      </a:r>
                      <a:endParaRPr sz="35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1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4 </a:t>
                      </a:r>
                      <a:endParaRPr sz="24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500" dirty="0"/>
                    </a:p>
                  </a:txBody>
                  <a:tcPr marL="121933" marR="121933" marT="60967" marB="609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02" name="Google Shape;802;p65"/>
          <p:cNvSpPr txBox="1"/>
          <p:nvPr/>
        </p:nvSpPr>
        <p:spPr>
          <a:xfrm>
            <a:off x="8610600" y="2916081"/>
            <a:ext cx="31348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467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Within 24 hours</a:t>
            </a:r>
            <a:endParaRPr sz="2400" dirty="0"/>
          </a:p>
        </p:txBody>
      </p:sp>
      <p:graphicFrame>
        <p:nvGraphicFramePr>
          <p:cNvPr id="803" name="Google Shape;803;p65"/>
          <p:cNvGraphicFramePr/>
          <p:nvPr>
            <p:extLst>
              <p:ext uri="{D42A27DB-BD31-4B8C-83A1-F6EECF244321}">
                <p14:modId xmlns:p14="http://schemas.microsoft.com/office/powerpoint/2010/main" val="146388015"/>
              </p:ext>
            </p:extLst>
          </p:nvPr>
        </p:nvGraphicFramePr>
        <p:xfrm>
          <a:off x="838199" y="3657380"/>
          <a:ext cx="10734969" cy="268900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1533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335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50133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Target</a:t>
                      </a:r>
                      <a:endParaRPr sz="24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Label</a:t>
                      </a:r>
                      <a:endParaRPr sz="240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Epoch 1 </a:t>
                      </a:r>
                      <a:endParaRPr sz="24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Epoch 10 </a:t>
                      </a:r>
                      <a:endParaRPr sz="24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Epoch 30 </a:t>
                      </a:r>
                      <a:endParaRPr sz="24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76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NPAQ</a:t>
                      </a:r>
                      <a:endParaRPr sz="24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Test Acc</a:t>
                      </a:r>
                      <a:endParaRPr sz="35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NPAQ</a:t>
                      </a:r>
                      <a:endParaRPr sz="24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Test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Acc</a:t>
                      </a:r>
                      <a:endParaRPr sz="35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NPAQ</a:t>
                      </a:r>
                      <a:endParaRPr sz="24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Test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Acc</a:t>
                      </a:r>
                      <a:endParaRPr sz="3500" dirty="0"/>
                    </a:p>
                  </a:txBody>
                  <a:tcPr marL="121933" marR="121933" marT="60967" marB="60967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13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4 </a:t>
                      </a:r>
                      <a:endParaRPr sz="24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9.77 </a:t>
                      </a:r>
                      <a:endParaRPr sz="24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66.80 </a:t>
                      </a:r>
                      <a:endParaRPr sz="24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19.14 </a:t>
                      </a:r>
                      <a:endParaRPr sz="24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83.18 </a:t>
                      </a:r>
                      <a:endParaRPr sz="24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/>
                        <a:t>2.69 </a:t>
                      </a:r>
                      <a:endParaRPr sz="2400"/>
                    </a:p>
                  </a:txBody>
                  <a:tcPr marL="121933" marR="121933" marT="60967" marB="60967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500" dirty="0"/>
                        <a:t>69.99 </a:t>
                      </a:r>
                      <a:endParaRPr sz="2400" dirty="0"/>
                    </a:p>
                  </a:txBody>
                  <a:tcPr marL="121933" marR="121933" marT="60967" marB="6096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3502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6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300"/>
            </a:pPr>
            <a:r>
              <a:rPr lang="en" b="1" dirty="0">
                <a:solidFill>
                  <a:srgbClr val="F06C00"/>
                </a:solidFill>
                <a:latin typeface="+mn-lt"/>
              </a:rPr>
              <a:t>Performance Evaluation</a:t>
            </a:r>
            <a:endParaRPr b="1" dirty="0">
              <a:solidFill>
                <a:srgbClr val="F06C00"/>
              </a:solidFill>
              <a:latin typeface="+mn-lt"/>
            </a:endParaRPr>
          </a:p>
        </p:txBody>
      </p:sp>
      <p:sp>
        <p:nvSpPr>
          <p:cNvPr id="824" name="Google Shape;824;p6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29</a:t>
            </a:fld>
            <a:endParaRPr/>
          </a:p>
        </p:txBody>
      </p:sp>
      <p:pic>
        <p:nvPicPr>
          <p:cNvPr id="819" name="Google Shape;819;p67"/>
          <p:cNvPicPr preferRelativeResize="0"/>
          <p:nvPr/>
        </p:nvPicPr>
        <p:blipFill rotWithShape="1">
          <a:blip r:embed="rId3">
            <a:alphaModFix/>
          </a:blip>
          <a:srcRect l="12903" r="17083" b="26643"/>
          <a:stretch/>
        </p:blipFill>
        <p:spPr>
          <a:xfrm>
            <a:off x="1080655" y="1690688"/>
            <a:ext cx="5863072" cy="5030789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67"/>
          <p:cNvSpPr txBox="1"/>
          <p:nvPr/>
        </p:nvSpPr>
        <p:spPr>
          <a:xfrm>
            <a:off x="6983556" y="3636735"/>
            <a:ext cx="4410000" cy="1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733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NPAQ can solve most of the formulae in 24 hours.</a:t>
            </a:r>
            <a:endParaRPr sz="2400" dirty="0"/>
          </a:p>
        </p:txBody>
      </p:sp>
      <p:cxnSp>
        <p:nvCxnSpPr>
          <p:cNvPr id="821" name="Google Shape;821;p67"/>
          <p:cNvCxnSpPr/>
          <p:nvPr/>
        </p:nvCxnSpPr>
        <p:spPr>
          <a:xfrm rot="10800000">
            <a:off x="3786188" y="2943113"/>
            <a:ext cx="0" cy="2757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22" name="Google Shape;822;p67"/>
          <p:cNvSpPr txBox="1"/>
          <p:nvPr/>
        </p:nvSpPr>
        <p:spPr>
          <a:xfrm>
            <a:off x="6672263" y="2374881"/>
            <a:ext cx="13512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97.1%</a:t>
            </a:r>
            <a:endParaRPr sz="2400"/>
          </a:p>
        </p:txBody>
      </p:sp>
      <p:sp>
        <p:nvSpPr>
          <p:cNvPr id="823" name="Google Shape;823;p67"/>
          <p:cNvSpPr txBox="1"/>
          <p:nvPr/>
        </p:nvSpPr>
        <p:spPr>
          <a:xfrm>
            <a:off x="3865848" y="2831585"/>
            <a:ext cx="1351200" cy="6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467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89.5%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74179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4800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Verifying Properties of Neural Networks</a:t>
            </a:r>
            <a:endParaRPr sz="4800" b="1" dirty="0">
              <a:solidFill>
                <a:srgbClr val="F06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4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302" name="Google Shape;302;p44"/>
          <p:cNvSpPr/>
          <p:nvPr/>
        </p:nvSpPr>
        <p:spPr>
          <a:xfrm>
            <a:off x="4567051" y="4310732"/>
            <a:ext cx="3084400" cy="973986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3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VERIFIER</a:t>
            </a:r>
            <a:endParaRPr sz="2400" dirty="0"/>
          </a:p>
        </p:txBody>
      </p:sp>
      <p:sp>
        <p:nvSpPr>
          <p:cNvPr id="303" name="Google Shape;303;p44"/>
          <p:cNvSpPr txBox="1"/>
          <p:nvPr/>
        </p:nvSpPr>
        <p:spPr>
          <a:xfrm>
            <a:off x="4997758" y="5576178"/>
            <a:ext cx="2471811" cy="6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733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True/False</a:t>
            </a:r>
            <a:endParaRPr sz="2400" dirty="0"/>
          </a:p>
        </p:txBody>
      </p:sp>
      <p:sp>
        <p:nvSpPr>
          <p:cNvPr id="308" name="Google Shape;308;p44"/>
          <p:cNvSpPr/>
          <p:nvPr/>
        </p:nvSpPr>
        <p:spPr>
          <a:xfrm>
            <a:off x="1199151" y="3832418"/>
            <a:ext cx="27552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Property </a:t>
            </a:r>
            <a:r>
              <a:rPr lang="en" sz="3200" i="1" dirty="0">
                <a:latin typeface="Calibri"/>
                <a:ea typeface="Calibri"/>
                <a:cs typeface="Calibri"/>
                <a:sym typeface="Calibri"/>
              </a:rPr>
              <a:t>P</a:t>
            </a:r>
            <a:endParaRPr sz="3200" i="1" dirty="0"/>
          </a:p>
        </p:txBody>
      </p:sp>
      <p:sp>
        <p:nvSpPr>
          <p:cNvPr id="309" name="Google Shape;309;p44"/>
          <p:cNvSpPr/>
          <p:nvPr/>
        </p:nvSpPr>
        <p:spPr>
          <a:xfrm>
            <a:off x="8401449" y="3812646"/>
            <a:ext cx="27560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Neural Net </a:t>
            </a:r>
            <a:r>
              <a:rPr lang="en" sz="3200" i="1" dirty="0">
                <a:latin typeface="Calibri"/>
                <a:ea typeface="Calibri"/>
                <a:cs typeface="Calibri"/>
                <a:sym typeface="Calibri"/>
              </a:rPr>
              <a:t>N</a:t>
            </a:r>
            <a:endParaRPr sz="3200" i="1" dirty="0"/>
          </a:p>
        </p:txBody>
      </p:sp>
      <p:sp>
        <p:nvSpPr>
          <p:cNvPr id="310" name="Google Shape;310;p44"/>
          <p:cNvSpPr/>
          <p:nvPr/>
        </p:nvSpPr>
        <p:spPr>
          <a:xfrm rot="5400000" flipH="1">
            <a:off x="5923360" y="5340689"/>
            <a:ext cx="368607" cy="2520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18">
                <a:extLst>
                  <a:ext uri="{FF2B5EF4-FFF2-40B4-BE49-F238E27FC236}">
                    <a16:creationId xmlns:a16="http://schemas.microsoft.com/office/drawing/2014/main" id="{815C6CD1-3FE0-D44E-BABC-2FA301AF4D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4263" y="6174266"/>
                <a:ext cx="7135520" cy="611513"/>
              </a:xfrm>
              <a:prstGeom prst="rect">
                <a:avLst/>
              </a:prstGeom>
            </p:spPr>
            <p:txBody>
              <a:bodyPr vert="horz" lIns="121920" tIns="60960" rIns="121920" bIns="60960" rtlCol="0"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733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sz="37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x, P(</a:t>
                </a:r>
                <a:r>
                  <a:rPr lang="en-US" sz="3733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N,x</a:t>
                </a:r>
                <a:r>
                  <a:rPr lang="en-US" sz="37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True or </a:t>
                </a:r>
                <a14:m>
                  <m:oMath xmlns:m="http://schemas.openxmlformats.org/officeDocument/2006/math">
                    <m:r>
                      <a:rPr lang="en-US" sz="3733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en-US" sz="37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x, P(</a:t>
                </a:r>
                <a:r>
                  <a:rPr lang="en-US" sz="3733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N,x</a:t>
                </a:r>
                <a:r>
                  <a:rPr lang="en-US" sz="3733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= False</a:t>
                </a:r>
              </a:p>
            </p:txBody>
          </p:sp>
        </mc:Choice>
        <mc:Fallback xmlns="">
          <p:sp>
            <p:nvSpPr>
              <p:cNvPr id="12" name="Content Placeholder 18">
                <a:extLst>
                  <a:ext uri="{FF2B5EF4-FFF2-40B4-BE49-F238E27FC236}">
                    <a16:creationId xmlns:a16="http://schemas.microsoft.com/office/drawing/2014/main" id="{815C6CD1-3FE0-D44E-BABC-2FA301AF4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63" y="6174266"/>
                <a:ext cx="7135520" cy="611513"/>
              </a:xfrm>
              <a:prstGeom prst="rect">
                <a:avLst/>
              </a:prstGeom>
              <a:blipFill>
                <a:blip r:embed="rId3"/>
                <a:stretch>
                  <a:fillRect l="-178" t="-18367" b="-32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38F65500-1E1E-6147-A066-C138D09FF4DF}"/>
              </a:ext>
            </a:extLst>
          </p:cNvPr>
          <p:cNvGrpSpPr/>
          <p:nvPr/>
        </p:nvGrpSpPr>
        <p:grpSpPr>
          <a:xfrm>
            <a:off x="945952" y="1872379"/>
            <a:ext cx="1296000" cy="1296000"/>
            <a:chOff x="415600" y="1570627"/>
            <a:chExt cx="1296000" cy="1296000"/>
          </a:xfrm>
        </p:grpSpPr>
        <p:sp>
          <p:nvSpPr>
            <p:cNvPr id="36" name="Google Shape;205;p39">
              <a:extLst>
                <a:ext uri="{FF2B5EF4-FFF2-40B4-BE49-F238E27FC236}">
                  <a16:creationId xmlns:a16="http://schemas.microsoft.com/office/drawing/2014/main" id="{36F28C39-4DB3-674D-90A7-B15AF2E08233}"/>
                </a:ext>
              </a:extLst>
            </p:cNvPr>
            <p:cNvSpPr/>
            <p:nvPr/>
          </p:nvSpPr>
          <p:spPr>
            <a:xfrm>
              <a:off x="415600" y="1570627"/>
              <a:ext cx="1296000" cy="1296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pic>
          <p:nvPicPr>
            <p:cNvPr id="37" name="Google Shape;206;p39">
              <a:extLst>
                <a:ext uri="{FF2B5EF4-FFF2-40B4-BE49-F238E27FC236}">
                  <a16:creationId xmlns:a16="http://schemas.microsoft.com/office/drawing/2014/main" id="{93B0BEAB-268C-B74A-A668-76A740B0D825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8449" y="1714741"/>
              <a:ext cx="989693" cy="98969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207;p39">
            <a:extLst>
              <a:ext uri="{FF2B5EF4-FFF2-40B4-BE49-F238E27FC236}">
                <a16:creationId xmlns:a16="http://schemas.microsoft.com/office/drawing/2014/main" id="{CF49F129-1A51-6543-9328-627F23224B78}"/>
              </a:ext>
            </a:extLst>
          </p:cNvPr>
          <p:cNvSpPr txBox="1"/>
          <p:nvPr/>
        </p:nvSpPr>
        <p:spPr>
          <a:xfrm>
            <a:off x="1157655" y="3132658"/>
            <a:ext cx="1084297" cy="242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Safety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19;p39">
            <a:extLst>
              <a:ext uri="{FF2B5EF4-FFF2-40B4-BE49-F238E27FC236}">
                <a16:creationId xmlns:a16="http://schemas.microsoft.com/office/drawing/2014/main" id="{488238B0-C046-9C44-BDEB-BC8541E1BF78}"/>
              </a:ext>
            </a:extLst>
          </p:cNvPr>
          <p:cNvSpPr txBox="1"/>
          <p:nvPr/>
        </p:nvSpPr>
        <p:spPr>
          <a:xfrm>
            <a:off x="2313676" y="3139093"/>
            <a:ext cx="1884984" cy="242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latin typeface="Calibri"/>
                <a:ea typeface="Calibri"/>
                <a:cs typeface="Calibri"/>
                <a:sym typeface="Calibri"/>
              </a:rPr>
              <a:t>Robustness</a:t>
            </a:r>
            <a:endParaRPr sz="24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519DC3-9A54-8146-A3A4-38A0EA143995}"/>
              </a:ext>
            </a:extLst>
          </p:cNvPr>
          <p:cNvGrpSpPr/>
          <p:nvPr/>
        </p:nvGrpSpPr>
        <p:grpSpPr>
          <a:xfrm>
            <a:off x="2447520" y="1863382"/>
            <a:ext cx="1306983" cy="1331672"/>
            <a:chOff x="2518375" y="1392819"/>
            <a:chExt cx="1306983" cy="1331672"/>
          </a:xfrm>
        </p:grpSpPr>
        <p:sp>
          <p:nvSpPr>
            <p:cNvPr id="42" name="Google Shape;218;p39">
              <a:extLst>
                <a:ext uri="{FF2B5EF4-FFF2-40B4-BE49-F238E27FC236}">
                  <a16:creationId xmlns:a16="http://schemas.microsoft.com/office/drawing/2014/main" id="{1F2AEB79-FFBE-F24E-A50F-70201B7909FA}"/>
                </a:ext>
              </a:extLst>
            </p:cNvPr>
            <p:cNvSpPr/>
            <p:nvPr/>
          </p:nvSpPr>
          <p:spPr>
            <a:xfrm>
              <a:off x="2518375" y="1428491"/>
              <a:ext cx="1296000" cy="1296000"/>
            </a:xfrm>
            <a:prstGeom prst="ellipse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41" name="Google Shape;220;p39">
              <a:extLst>
                <a:ext uri="{FF2B5EF4-FFF2-40B4-BE49-F238E27FC236}">
                  <a16:creationId xmlns:a16="http://schemas.microsoft.com/office/drawing/2014/main" id="{22A473D3-5410-BC43-A40E-52DBAA86BEB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29358" y="1392819"/>
              <a:ext cx="1296000" cy="1296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Google Shape;329;p45">
            <a:extLst>
              <a:ext uri="{FF2B5EF4-FFF2-40B4-BE49-F238E27FC236}">
                <a16:creationId xmlns:a16="http://schemas.microsoft.com/office/drawing/2014/main" id="{F1829C26-53D8-A34E-87CE-1B4E33B6A674}"/>
              </a:ext>
            </a:extLst>
          </p:cNvPr>
          <p:cNvSpPr/>
          <p:nvPr/>
        </p:nvSpPr>
        <p:spPr>
          <a:xfrm rot="-5405536" flipH="1">
            <a:off x="8476194" y="3591383"/>
            <a:ext cx="496800" cy="2127200"/>
          </a:xfrm>
          <a:prstGeom prst="bentUpArrow">
            <a:avLst>
              <a:gd name="adj1" fmla="val 18375"/>
              <a:gd name="adj2" fmla="val 25000"/>
              <a:gd name="adj3" fmla="val 25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1" name="Google Shape;330;p45">
            <a:extLst>
              <a:ext uri="{FF2B5EF4-FFF2-40B4-BE49-F238E27FC236}">
                <a16:creationId xmlns:a16="http://schemas.microsoft.com/office/drawing/2014/main" id="{CF3861E7-0A96-CD4F-AE88-6BFC2D329261}"/>
              </a:ext>
            </a:extLst>
          </p:cNvPr>
          <p:cNvSpPr/>
          <p:nvPr/>
        </p:nvSpPr>
        <p:spPr>
          <a:xfrm rot="5405536">
            <a:off x="3254650" y="3608960"/>
            <a:ext cx="496800" cy="2127200"/>
          </a:xfrm>
          <a:prstGeom prst="bentUpArrow">
            <a:avLst>
              <a:gd name="adj1" fmla="val 18375"/>
              <a:gd name="adj2" fmla="val 25000"/>
              <a:gd name="adj3" fmla="val 25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4" name="Google Shape;284;p43">
            <a:extLst>
              <a:ext uri="{FF2B5EF4-FFF2-40B4-BE49-F238E27FC236}">
                <a16:creationId xmlns:a16="http://schemas.microsoft.com/office/drawing/2014/main" id="{2474CB86-16FC-874C-B0A0-DCFA874C346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62814"/>
          <a:stretch/>
        </p:blipFill>
        <p:spPr>
          <a:xfrm>
            <a:off x="8406235" y="1634252"/>
            <a:ext cx="2437912" cy="2131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64330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CC00F-2EA6-EF4B-8400-77147DF5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F06C00"/>
                </a:solidFill>
                <a:latin typeface="+mn-lt"/>
              </a:rPr>
              <a:t>Take-Away &amp; Future Work</a:t>
            </a:r>
            <a:endParaRPr lang="en-US" b="1" dirty="0">
              <a:solidFill>
                <a:srgbClr val="F06C00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8D759-F548-F544-AAC3-9FABD5507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SG" sz="3200" dirty="0"/>
              <a:t>Novel notion of approximate quantitative verification.</a:t>
            </a:r>
          </a:p>
          <a:p>
            <a:r>
              <a:rPr lang="en-SG" sz="3200" dirty="0"/>
              <a:t>Sound and efficient in terms of neural network parameters.</a:t>
            </a:r>
          </a:p>
          <a:p>
            <a:r>
              <a:rPr lang="en-SG" sz="3200" dirty="0"/>
              <a:t>Show application to fairness, robustness and trojan attack success.</a:t>
            </a:r>
          </a:p>
          <a:p>
            <a:r>
              <a:rPr lang="en-US" sz="3200" dirty="0"/>
              <a:t>NPAQ can scale for BNNs with 50,000 parameters.</a:t>
            </a:r>
          </a:p>
          <a:p>
            <a:r>
              <a:rPr lang="en-US" sz="3200" dirty="0"/>
              <a:t>Future work: extend to other types of network and improve scalability.</a:t>
            </a:r>
          </a:p>
          <a:p>
            <a:endParaRPr lang="en-US" sz="3200" dirty="0"/>
          </a:p>
          <a:p>
            <a:pPr marL="457200" lvl="1" indent="0" algn="ctr">
              <a:buNone/>
            </a:pPr>
            <a:r>
              <a:rPr lang="en-US" sz="3200" b="1" dirty="0">
                <a:solidFill>
                  <a:srgbClr val="F06C00"/>
                </a:solidFill>
              </a:rPr>
              <a:t>Thank you!</a:t>
            </a:r>
          </a:p>
          <a:p>
            <a:endParaRPr lang="en-US" sz="3200" dirty="0"/>
          </a:p>
        </p:txBody>
      </p:sp>
      <p:pic>
        <p:nvPicPr>
          <p:cNvPr id="22" name="Google Shape;947;p70">
            <a:extLst>
              <a:ext uri="{FF2B5EF4-FFF2-40B4-BE49-F238E27FC236}">
                <a16:creationId xmlns:a16="http://schemas.microsoft.com/office/drawing/2014/main" id="{5AD43EBF-8FA1-A147-B03B-EA21D9F6E0C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26502" y="13232"/>
            <a:ext cx="1870431" cy="199587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948;p70">
            <a:extLst>
              <a:ext uri="{FF2B5EF4-FFF2-40B4-BE49-F238E27FC236}">
                <a16:creationId xmlns:a16="http://schemas.microsoft.com/office/drawing/2014/main" id="{1E8A3111-B4B0-B44F-B47A-9F489EFB5233}"/>
              </a:ext>
            </a:extLst>
          </p:cNvPr>
          <p:cNvSpPr txBox="1"/>
          <p:nvPr/>
        </p:nvSpPr>
        <p:spPr>
          <a:xfrm>
            <a:off x="8782501" y="41525"/>
            <a:ext cx="1344001" cy="6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SG" sz="2133">
                <a:latin typeface="Calibri"/>
                <a:ea typeface="Calibri"/>
                <a:cs typeface="Calibri"/>
                <a:sym typeface="Calibri"/>
              </a:rPr>
              <a:t>Tool Page</a:t>
            </a:r>
            <a:endParaRPr lang="en-SG" sz="2133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CE46A7-4719-AF42-A39E-DBA41EF8F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670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800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Fairness Example</a:t>
            </a:r>
            <a:endParaRPr sz="4800" b="1" dirty="0">
              <a:solidFill>
                <a:srgbClr val="F06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41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256" name="Google Shape;2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633" y="1520214"/>
            <a:ext cx="8622399" cy="280313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/>
        </p:nvSpPr>
        <p:spPr>
          <a:xfrm>
            <a:off x="3429918" y="4323347"/>
            <a:ext cx="5630956" cy="8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" sz="3200" b="1" dirty="0">
                <a:latin typeface="Calibri"/>
                <a:ea typeface="Calibri"/>
                <a:cs typeface="Calibri"/>
                <a:sym typeface="Calibri"/>
              </a:rPr>
              <a:t>fair</a:t>
            </a:r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 is the neural network?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41"/>
          <p:cNvSpPr txBox="1"/>
          <p:nvPr/>
        </p:nvSpPr>
        <p:spPr>
          <a:xfrm>
            <a:off x="621792" y="5031936"/>
            <a:ext cx="10945368" cy="133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Do two individuals with different sex but with the same income, education, etc. get the same prediction?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546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4800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Fairness Example</a:t>
            </a:r>
            <a:endParaRPr sz="4800" b="1" dirty="0">
              <a:solidFill>
                <a:srgbClr val="F06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4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266" name="Google Shape;266;p42"/>
          <p:cNvSpPr/>
          <p:nvPr/>
        </p:nvSpPr>
        <p:spPr>
          <a:xfrm>
            <a:off x="1409700" y="1905000"/>
            <a:ext cx="14224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667" dirty="0">
                <a:latin typeface="Calibri"/>
                <a:ea typeface="Calibri"/>
                <a:cs typeface="Calibri"/>
                <a:sym typeface="Calibri"/>
              </a:rPr>
              <a:t>male</a:t>
            </a:r>
            <a:endParaRPr sz="2667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42"/>
          <p:cNvSpPr/>
          <p:nvPr/>
        </p:nvSpPr>
        <p:spPr>
          <a:xfrm>
            <a:off x="1409700" y="2668600"/>
            <a:ext cx="14224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667">
                <a:latin typeface="Calibri"/>
                <a:ea typeface="Calibri"/>
                <a:cs typeface="Calibri"/>
                <a:sym typeface="Calibri"/>
              </a:rPr>
              <a:t>PhD</a:t>
            </a:r>
            <a:endParaRPr sz="26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42"/>
          <p:cNvSpPr/>
          <p:nvPr/>
        </p:nvSpPr>
        <p:spPr>
          <a:xfrm>
            <a:off x="1409700" y="3432200"/>
            <a:ext cx="1422400" cy="1527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667"/>
          </a:p>
        </p:txBody>
      </p:sp>
      <p:sp>
        <p:nvSpPr>
          <p:cNvPr id="269" name="Google Shape;269;p42"/>
          <p:cNvSpPr/>
          <p:nvPr/>
        </p:nvSpPr>
        <p:spPr>
          <a:xfrm>
            <a:off x="1409700" y="4959400"/>
            <a:ext cx="1422400" cy="76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267">
                <a:latin typeface="Calibri"/>
                <a:ea typeface="Calibri"/>
                <a:cs typeface="Calibri"/>
                <a:sym typeface="Calibri"/>
              </a:rPr>
              <a:t>Singapore</a:t>
            </a:r>
            <a:endParaRPr sz="2267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2"/>
          <p:cNvSpPr txBox="1"/>
          <p:nvPr/>
        </p:nvSpPr>
        <p:spPr>
          <a:xfrm>
            <a:off x="838200" y="5759550"/>
            <a:ext cx="29972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Input Features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2"/>
          <p:cNvSpPr/>
          <p:nvPr/>
        </p:nvSpPr>
        <p:spPr>
          <a:xfrm>
            <a:off x="520500" y="1905000"/>
            <a:ext cx="88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3200" baseline="-25000" dirty="0">
                <a:latin typeface="Calibri"/>
                <a:ea typeface="Calibri"/>
                <a:cs typeface="Calibri"/>
                <a:sym typeface="Calibri"/>
              </a:rPr>
              <a:t>1</a:t>
            </a:r>
            <a:endParaRPr sz="3200" baseline="-25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2"/>
          <p:cNvSpPr/>
          <p:nvPr/>
        </p:nvSpPr>
        <p:spPr>
          <a:xfrm>
            <a:off x="520500" y="2668600"/>
            <a:ext cx="88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/>
          </a:p>
        </p:txBody>
      </p:sp>
      <p:sp>
        <p:nvSpPr>
          <p:cNvPr id="273" name="Google Shape;273;p42"/>
          <p:cNvSpPr/>
          <p:nvPr/>
        </p:nvSpPr>
        <p:spPr>
          <a:xfrm rot="-5400000">
            <a:off x="251200" y="3814000"/>
            <a:ext cx="88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2667">
                <a:solidFill>
                  <a:schemeClr val="dk1"/>
                </a:solidFill>
              </a:rPr>
              <a:t>….</a:t>
            </a:r>
            <a:endParaRPr sz="2667">
              <a:solidFill>
                <a:schemeClr val="dk1"/>
              </a:solidFill>
            </a:endParaRPr>
          </a:p>
        </p:txBody>
      </p:sp>
      <p:sp>
        <p:nvSpPr>
          <p:cNvPr id="274" name="Google Shape;274;p42"/>
          <p:cNvSpPr/>
          <p:nvPr/>
        </p:nvSpPr>
        <p:spPr>
          <a:xfrm>
            <a:off x="520500" y="4959400"/>
            <a:ext cx="8892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" sz="32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endParaRPr sz="2400"/>
          </a:p>
        </p:txBody>
      </p:sp>
      <p:sp>
        <p:nvSpPr>
          <p:cNvPr id="275" name="Google Shape;275;p42"/>
          <p:cNvSpPr/>
          <p:nvPr/>
        </p:nvSpPr>
        <p:spPr>
          <a:xfrm>
            <a:off x="2832100" y="3384333"/>
            <a:ext cx="1625600" cy="52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6" name="Google Shape;276;p42"/>
          <p:cNvSpPr/>
          <p:nvPr/>
        </p:nvSpPr>
        <p:spPr>
          <a:xfrm>
            <a:off x="7689500" y="3308133"/>
            <a:ext cx="1568800" cy="52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C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7" name="Google Shape;277;p42"/>
          <p:cNvSpPr txBox="1"/>
          <p:nvPr/>
        </p:nvSpPr>
        <p:spPr>
          <a:xfrm>
            <a:off x="9340600" y="3236133"/>
            <a:ext cx="18924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Approved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77;p42">
            <a:extLst>
              <a:ext uri="{FF2B5EF4-FFF2-40B4-BE49-F238E27FC236}">
                <a16:creationId xmlns:a16="http://schemas.microsoft.com/office/drawing/2014/main" id="{0AF4F43E-DD2D-6C4C-833E-3DA74E0741DC}"/>
              </a:ext>
            </a:extLst>
          </p:cNvPr>
          <p:cNvSpPr txBox="1"/>
          <p:nvPr/>
        </p:nvSpPr>
        <p:spPr>
          <a:xfrm>
            <a:off x="9359900" y="3236133"/>
            <a:ext cx="18924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Denied</a:t>
            </a:r>
            <a:endParaRPr sz="32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285;p43">
            <a:extLst>
              <a:ext uri="{FF2B5EF4-FFF2-40B4-BE49-F238E27FC236}">
                <a16:creationId xmlns:a16="http://schemas.microsoft.com/office/drawing/2014/main" id="{5826BE26-2FFF-594C-9CA9-0CC756282E03}"/>
              </a:ext>
            </a:extLst>
          </p:cNvPr>
          <p:cNvSpPr/>
          <p:nvPr/>
        </p:nvSpPr>
        <p:spPr>
          <a:xfrm>
            <a:off x="1409700" y="1905000"/>
            <a:ext cx="1422400" cy="763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667" b="1" dirty="0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female</a:t>
            </a:r>
            <a:endParaRPr sz="2667" b="1" dirty="0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284;p43">
            <a:extLst>
              <a:ext uri="{FF2B5EF4-FFF2-40B4-BE49-F238E27FC236}">
                <a16:creationId xmlns:a16="http://schemas.microsoft.com/office/drawing/2014/main" id="{6FEF96C5-D781-404B-A489-22E46332BC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62814"/>
          <a:stretch/>
        </p:blipFill>
        <p:spPr>
          <a:xfrm>
            <a:off x="4483201" y="2245167"/>
            <a:ext cx="3206300" cy="2803133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270;p42">
            <a:extLst>
              <a:ext uri="{FF2B5EF4-FFF2-40B4-BE49-F238E27FC236}">
                <a16:creationId xmlns:a16="http://schemas.microsoft.com/office/drawing/2014/main" id="{601B6900-4B4F-3C43-80CE-A225EACA9155}"/>
              </a:ext>
            </a:extLst>
          </p:cNvPr>
          <p:cNvSpPr txBox="1"/>
          <p:nvPr/>
        </p:nvSpPr>
        <p:spPr>
          <a:xfrm>
            <a:off x="4483201" y="5759550"/>
            <a:ext cx="3493828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Trained Neural Net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B5BEF-EF74-C64E-9A28-D76D99E7F1AF}"/>
              </a:ext>
            </a:extLst>
          </p:cNvPr>
          <p:cNvSpPr txBox="1"/>
          <p:nvPr/>
        </p:nvSpPr>
        <p:spPr>
          <a:xfrm>
            <a:off x="7715002" y="4163303"/>
            <a:ext cx="4417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We found a counterexample!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A2DEEA-6830-4741-A9DC-34FD20A53794}"/>
              </a:ext>
            </a:extLst>
          </p:cNvPr>
          <p:cNvSpPr/>
          <p:nvPr/>
        </p:nvSpPr>
        <p:spPr>
          <a:xfrm>
            <a:off x="7715002" y="4184509"/>
            <a:ext cx="41127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Unlikely to be perfectly fair due to stochastic training.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ECA817-D7D3-F844-B774-530FBE6FF263}"/>
              </a:ext>
            </a:extLst>
          </p:cNvPr>
          <p:cNvSpPr txBox="1"/>
          <p:nvPr/>
        </p:nvSpPr>
        <p:spPr>
          <a:xfrm>
            <a:off x="7689500" y="4184510"/>
            <a:ext cx="42722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 how fair is the neural net?</a:t>
            </a:r>
          </a:p>
        </p:txBody>
      </p:sp>
    </p:spTree>
    <p:extLst>
      <p:ext uri="{BB962C8B-B14F-4D97-AF65-F5344CB8AC3E}">
        <p14:creationId xmlns:p14="http://schemas.microsoft.com/office/powerpoint/2010/main" val="370583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77" grpId="0"/>
      <p:bldP spid="17" grpId="0"/>
      <p:bldP spid="18" grpId="0" animBg="1"/>
      <p:bldP spid="2" grpId="0"/>
      <p:bldP spid="2" grpId="1"/>
      <p:bldP spid="21" grpId="0"/>
      <p:bldP spid="21" grpId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5"/>
          <p:cNvSpPr/>
          <p:nvPr/>
        </p:nvSpPr>
        <p:spPr>
          <a:xfrm>
            <a:off x="5199828" y="3825125"/>
            <a:ext cx="3084400" cy="14644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2857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r>
              <a:rPr lang="en" sz="3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QUANTITATIVE</a:t>
            </a:r>
            <a:endParaRPr sz="2400" dirty="0"/>
          </a:p>
          <a:p>
            <a:pPr algn="ctr"/>
            <a:r>
              <a:rPr lang="en" sz="3467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VERIFIER</a:t>
            </a:r>
            <a:endParaRPr sz="2400" dirty="0"/>
          </a:p>
        </p:txBody>
      </p:sp>
      <p:sp>
        <p:nvSpPr>
          <p:cNvPr id="316" name="Google Shape;316;p45"/>
          <p:cNvSpPr/>
          <p:nvPr/>
        </p:nvSpPr>
        <p:spPr>
          <a:xfrm>
            <a:off x="1743495" y="3609125"/>
            <a:ext cx="27552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Property </a:t>
            </a:r>
            <a:r>
              <a:rPr lang="en" sz="3200" i="1">
                <a:latin typeface="Calibri"/>
                <a:ea typeface="Calibri"/>
                <a:cs typeface="Calibri"/>
                <a:sym typeface="Calibri"/>
              </a:rPr>
              <a:t>P</a:t>
            </a:r>
            <a:endParaRPr sz="3200" i="1"/>
          </a:p>
        </p:txBody>
      </p:sp>
      <p:sp>
        <p:nvSpPr>
          <p:cNvPr id="317" name="Google Shape;317;p45"/>
          <p:cNvSpPr/>
          <p:nvPr/>
        </p:nvSpPr>
        <p:spPr>
          <a:xfrm>
            <a:off x="8885695" y="3609225"/>
            <a:ext cx="2756000" cy="585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latin typeface="Calibri"/>
                <a:ea typeface="Calibri"/>
                <a:cs typeface="Calibri"/>
                <a:sym typeface="Calibri"/>
              </a:rPr>
              <a:t>Neural Net </a:t>
            </a:r>
            <a:r>
              <a:rPr lang="en" sz="3200" i="1">
                <a:latin typeface="Calibri"/>
                <a:ea typeface="Calibri"/>
                <a:cs typeface="Calibri"/>
                <a:sym typeface="Calibri"/>
              </a:rPr>
              <a:t>N</a:t>
            </a:r>
            <a:endParaRPr sz="3200" i="1"/>
          </a:p>
        </p:txBody>
      </p:sp>
      <p:pic>
        <p:nvPicPr>
          <p:cNvPr id="318" name="Google Shape;31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9134" y="1933858"/>
            <a:ext cx="1702483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5"/>
          <p:cNvPicPr preferRelativeResize="0"/>
          <p:nvPr/>
        </p:nvPicPr>
        <p:blipFill rotWithShape="1">
          <a:blip r:embed="rId4">
            <a:alphaModFix/>
          </a:blip>
          <a:srcRect t="4980" b="16711"/>
          <a:stretch/>
        </p:blipFill>
        <p:spPr>
          <a:xfrm>
            <a:off x="394566" y="1901873"/>
            <a:ext cx="1859409" cy="812801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45"/>
          <p:cNvSpPr txBox="1"/>
          <p:nvPr/>
        </p:nvSpPr>
        <p:spPr>
          <a:xfrm>
            <a:off x="3995928" y="5615628"/>
            <a:ext cx="5320000" cy="6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b="1" dirty="0">
                <a:latin typeface="Calibri"/>
                <a:ea typeface="Calibri"/>
                <a:cs typeface="Calibri"/>
                <a:sym typeface="Calibri"/>
              </a:rPr>
              <a:t>How often does </a:t>
            </a:r>
            <a:r>
              <a:rPr lang="en" sz="3200" b="1" i="1" dirty="0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3200" b="1" dirty="0">
                <a:latin typeface="Calibri"/>
                <a:ea typeface="Calibri"/>
                <a:cs typeface="Calibri"/>
                <a:sym typeface="Calibri"/>
              </a:rPr>
              <a:t> hold for </a:t>
            </a:r>
            <a:r>
              <a:rPr lang="en" sz="3200" b="1" i="1" dirty="0"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3200" b="1" dirty="0">
                <a:latin typeface="Calibri"/>
                <a:ea typeface="Calibri"/>
                <a:cs typeface="Calibri"/>
                <a:sym typeface="Calibri"/>
              </a:rPr>
              <a:t>?</a:t>
            </a:r>
            <a:endParaRPr sz="32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1" name="Google Shape;321;p45"/>
          <p:cNvSpPr txBox="1"/>
          <p:nvPr/>
        </p:nvSpPr>
        <p:spPr>
          <a:xfrm>
            <a:off x="-3581400" y="6025600"/>
            <a:ext cx="2273200" cy="8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2" name="Google Shape;322;p45"/>
          <p:cNvPicPr preferRelativeResize="0"/>
          <p:nvPr/>
        </p:nvPicPr>
        <p:blipFill rotWithShape="1">
          <a:blip r:embed="rId5">
            <a:alphaModFix/>
          </a:blip>
          <a:srcRect b="6331"/>
          <a:stretch/>
        </p:blipFill>
        <p:spPr>
          <a:xfrm>
            <a:off x="4271961" y="1920325"/>
            <a:ext cx="1886456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5"/>
          <p:cNvSpPr/>
          <p:nvPr/>
        </p:nvSpPr>
        <p:spPr>
          <a:xfrm>
            <a:off x="2269895" y="2718033"/>
            <a:ext cx="1702400" cy="5016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Robustness</a:t>
            </a:r>
            <a:endParaRPr sz="3200" dirty="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5"/>
          <p:cNvSpPr/>
          <p:nvPr/>
        </p:nvSpPr>
        <p:spPr>
          <a:xfrm>
            <a:off x="4121612" y="2733109"/>
            <a:ext cx="2056800" cy="5016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Trojan Attack</a:t>
            </a:r>
            <a:endParaRPr sz="2400" dirty="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5"/>
          <p:cNvSpPr/>
          <p:nvPr/>
        </p:nvSpPr>
        <p:spPr>
          <a:xfrm>
            <a:off x="557534" y="2695733"/>
            <a:ext cx="1539600" cy="501600"/>
          </a:xfrm>
          <a:prstGeom prst="flowChartProcess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400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Fairness </a:t>
            </a:r>
            <a:endParaRPr sz="3200" dirty="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6" name="Google Shape;326;p45"/>
          <p:cNvCxnSpPr>
            <a:stCxn id="323" idx="2"/>
            <a:endCxn id="316" idx="0"/>
          </p:cNvCxnSpPr>
          <p:nvPr/>
        </p:nvCxnSpPr>
        <p:spPr>
          <a:xfrm rot="5400000">
            <a:off x="2926349" y="3414379"/>
            <a:ext cx="389492" cy="12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45"/>
          <p:cNvCxnSpPr>
            <a:stCxn id="325" idx="2"/>
            <a:endCxn id="316" idx="0"/>
          </p:cNvCxnSpPr>
          <p:nvPr/>
        </p:nvCxnSpPr>
        <p:spPr>
          <a:xfrm rot="16200000" flipH="1">
            <a:off x="2018318" y="2506348"/>
            <a:ext cx="411792" cy="179376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45"/>
          <p:cNvCxnSpPr>
            <a:stCxn id="324" idx="2"/>
            <a:endCxn id="316" idx="0"/>
          </p:cNvCxnSpPr>
          <p:nvPr/>
        </p:nvCxnSpPr>
        <p:spPr>
          <a:xfrm rot="5400000">
            <a:off x="3948412" y="2407509"/>
            <a:ext cx="374400" cy="20288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1155CC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29" name="Google Shape;329;p45"/>
          <p:cNvSpPr/>
          <p:nvPr/>
        </p:nvSpPr>
        <p:spPr>
          <a:xfrm rot="-5405536" flipH="1">
            <a:off x="9099828" y="3388892"/>
            <a:ext cx="496800" cy="2127200"/>
          </a:xfrm>
          <a:prstGeom prst="bentUpArrow">
            <a:avLst>
              <a:gd name="adj1" fmla="val 18375"/>
              <a:gd name="adj2" fmla="val 25000"/>
              <a:gd name="adj3" fmla="val 25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0" name="Google Shape;330;p45"/>
          <p:cNvSpPr/>
          <p:nvPr/>
        </p:nvSpPr>
        <p:spPr>
          <a:xfrm rot="5405536">
            <a:off x="3887428" y="3397325"/>
            <a:ext cx="496800" cy="2127200"/>
          </a:xfrm>
          <a:prstGeom prst="bentUpArrow">
            <a:avLst>
              <a:gd name="adj1" fmla="val 18375"/>
              <a:gd name="adj2" fmla="val 25000"/>
              <a:gd name="adj3" fmla="val 25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1" name="Google Shape;331;p45"/>
          <p:cNvSpPr/>
          <p:nvPr/>
        </p:nvSpPr>
        <p:spPr>
          <a:xfrm>
            <a:off x="6646828" y="5289525"/>
            <a:ext cx="190400" cy="4064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99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32" name="Google Shape;332;p45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0849215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Quantitative Verification of Neural Networks</a:t>
            </a:r>
            <a:endParaRPr b="1" dirty="0">
              <a:solidFill>
                <a:srgbClr val="F06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23" name="Google Shape;284;p43">
            <a:extLst>
              <a:ext uri="{FF2B5EF4-FFF2-40B4-BE49-F238E27FC236}">
                <a16:creationId xmlns:a16="http://schemas.microsoft.com/office/drawing/2014/main" id="{D12F3E9D-638D-6F45-B72A-E6DB0093B2C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r="62814"/>
          <a:stretch/>
        </p:blipFill>
        <p:spPr>
          <a:xfrm>
            <a:off x="9044739" y="1422541"/>
            <a:ext cx="2437912" cy="21313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563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r>
              <a:rPr lang="en-SG" b="1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Contributions</a:t>
            </a:r>
            <a:endParaRPr lang="en-SG" b="1" dirty="0">
              <a:solidFill>
                <a:srgbClr val="F06C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46"/>
          <p:cNvSpPr txBox="1"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spcFirstLastPara="1" vert="horz" lIns="121900" tIns="121900" rIns="121900" bIns="121900" rtlCol="0" anchorCtr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0000000-1234-1234-1234-123412341234}" type="slidenum">
              <a:rPr lang="en" sz="30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" sz="300"/>
          </a:p>
        </p:txBody>
      </p:sp>
      <p:graphicFrame>
        <p:nvGraphicFramePr>
          <p:cNvPr id="342" name="Google Shape;340;p46">
            <a:extLst>
              <a:ext uri="{FF2B5EF4-FFF2-40B4-BE49-F238E27FC236}">
                <a16:creationId xmlns:a16="http://schemas.microsoft.com/office/drawing/2014/main" id="{93075B3E-FCB7-4546-9582-C96CAE7A5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8069491"/>
              </p:ext>
            </p:extLst>
          </p:nvPr>
        </p:nvGraphicFramePr>
        <p:xfrm>
          <a:off x="838200" y="1460810"/>
          <a:ext cx="10770220" cy="4895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4667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EFD7-1A57-174D-8F9D-35B1C460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06C00"/>
                </a:solidFill>
                <a:latin typeface="+mn-lt"/>
              </a:rPr>
              <a:t>Quantitative Verification Soundness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E5C61-9564-B147-9D31-3395E1F91B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679831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dirty="0"/>
                  <a:t>Probably Approximately Correct (PAC)-style guarantees or </a:t>
                </a:r>
                <a14:m>
                  <m:oMath xmlns:m="http://schemas.openxmlformats.org/officeDocument/2006/math">
                    <m:r>
                      <a:rPr lang="en-SG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SG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SG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)-guarantees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FE5C61-9564-B147-9D31-3395E1F91B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679831"/>
              </a:xfrm>
              <a:blipFill>
                <a:blip r:embed="rId3"/>
                <a:stretch>
                  <a:fillRect l="-965" t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E37431B-69E3-D548-A4E4-37998FD6FE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3044" y="3625962"/>
                <a:ext cx="8378190" cy="135484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SG" sz="3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SG" sz="34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SG" sz="3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SG" sz="3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d>
                                    <m:dPr>
                                      <m:ctrlPr>
                                        <a:rPr lang="en-SG" sz="3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SG" sz="3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1+</m:t>
                                      </m:r>
                                      <m:r>
                                        <a:rPr lang="en-SG" sz="3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den>
                              </m:f>
                              <m:r>
                                <a:rPr lang="en-SG" sz="3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acc>
                                <m:accPr>
                                  <m:chr m:val="̂"/>
                                  <m:ctrlPr>
                                    <a:rPr lang="en-SG" sz="3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SG" sz="3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  <m:r>
                                <a:rPr lang="en-SG" sz="3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d>
                                <m:dPr>
                                  <m:ctrlPr>
                                    <a:rPr lang="en-SG" sz="3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sz="3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SG" sz="3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SG" sz="3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SG" sz="3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func>
                      <m:r>
                        <a:rPr lang="en-SG" sz="3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≥1−</m:t>
                      </m:r>
                      <m:r>
                        <a:rPr lang="en-SG" sz="3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400" baseline="300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7E37431B-69E3-D548-A4E4-37998FD6FE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044" y="3625962"/>
                <a:ext cx="8378190" cy="13548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7486E1B-C737-9240-A00B-347763D7694E}"/>
              </a:ext>
            </a:extLst>
          </p:cNvPr>
          <p:cNvSpPr/>
          <p:nvPr/>
        </p:nvSpPr>
        <p:spPr>
          <a:xfrm>
            <a:off x="6902582" y="2382454"/>
            <a:ext cx="1708018" cy="900457"/>
          </a:xfrm>
          <a:prstGeom prst="wedgeRoundRectCallout">
            <a:avLst>
              <a:gd name="adj1" fmla="val -30418"/>
              <a:gd name="adj2" fmla="val 102377"/>
              <a:gd name="adj3" fmla="val 16667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06C00"/>
                </a:solidFill>
              </a:rPr>
              <a:t>Ground</a:t>
            </a:r>
          </a:p>
          <a:p>
            <a:pPr algn="ctr"/>
            <a:r>
              <a:rPr lang="en-US" sz="2600" dirty="0">
                <a:solidFill>
                  <a:srgbClr val="F06C00"/>
                </a:solidFill>
              </a:rPr>
              <a:t>Truth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401F312-6A3A-0E4C-8B26-E64D55676C43}"/>
              </a:ext>
            </a:extLst>
          </p:cNvPr>
          <p:cNvSpPr/>
          <p:nvPr/>
        </p:nvSpPr>
        <p:spPr>
          <a:xfrm>
            <a:off x="4734379" y="2387946"/>
            <a:ext cx="1607714" cy="894965"/>
          </a:xfrm>
          <a:prstGeom prst="wedgeRoundRectCallout">
            <a:avLst>
              <a:gd name="adj1" fmla="val -30418"/>
              <a:gd name="adj2" fmla="val 102377"/>
              <a:gd name="adj3" fmla="val 16667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rgbClr val="F06C00"/>
                </a:solidFill>
              </a:rPr>
              <a:t>Estimate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D7EE61-6D06-B64B-A63E-CD2EB8724D5E}"/>
              </a:ext>
            </a:extLst>
          </p:cNvPr>
          <p:cNvGrpSpPr/>
          <p:nvPr/>
        </p:nvGrpSpPr>
        <p:grpSpPr>
          <a:xfrm>
            <a:off x="2211241" y="5198610"/>
            <a:ext cx="2146865" cy="973669"/>
            <a:chOff x="2370610" y="4207985"/>
            <a:chExt cx="1233166" cy="559278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AA7951CF-DCBC-A448-9757-795787CF883F}"/>
                </a:ext>
              </a:extLst>
            </p:cNvPr>
            <p:cNvSpPr/>
            <p:nvPr/>
          </p:nvSpPr>
          <p:spPr>
            <a:xfrm rot="10800000">
              <a:off x="2447925" y="4207985"/>
              <a:ext cx="1047026" cy="559278"/>
            </a:xfrm>
            <a:prstGeom prst="wedgeRoundRectCallout">
              <a:avLst>
                <a:gd name="adj1" fmla="val -31483"/>
                <a:gd name="adj2" fmla="val 96396"/>
                <a:gd name="adj3" fmla="val 16667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06C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3FE62A-7446-9044-96D1-9ACD95657CEF}"/>
                </a:ext>
              </a:extLst>
            </p:cNvPr>
            <p:cNvSpPr txBox="1"/>
            <p:nvPr/>
          </p:nvSpPr>
          <p:spPr>
            <a:xfrm>
              <a:off x="2370610" y="4216059"/>
              <a:ext cx="1233166" cy="5126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600" dirty="0">
                  <a:solidFill>
                    <a:srgbClr val="F06C00"/>
                  </a:solidFill>
                </a:rPr>
                <a:t>Error Tolerance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8A2808-14EB-C94F-B338-5379850AF4B5}"/>
              </a:ext>
            </a:extLst>
          </p:cNvPr>
          <p:cNvGrpSpPr/>
          <p:nvPr/>
        </p:nvGrpSpPr>
        <p:grpSpPr>
          <a:xfrm>
            <a:off x="7788914" y="4995343"/>
            <a:ext cx="1964051" cy="1109873"/>
            <a:chOff x="6181636" y="4174647"/>
            <a:chExt cx="1326566" cy="808969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56F9809E-8222-0049-BFB5-B5DA89E84781}"/>
                </a:ext>
              </a:extLst>
            </p:cNvPr>
            <p:cNvSpPr/>
            <p:nvPr/>
          </p:nvSpPr>
          <p:spPr>
            <a:xfrm rot="10800000">
              <a:off x="6181636" y="4174647"/>
              <a:ext cx="1265896" cy="808969"/>
            </a:xfrm>
            <a:prstGeom prst="wedgeRoundRectCallout">
              <a:avLst>
                <a:gd name="adj1" fmla="val -31483"/>
                <a:gd name="adj2" fmla="val 96396"/>
                <a:gd name="adj3" fmla="val 16667"/>
              </a:avLst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06C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272FE0-3FF8-204F-A7EB-A151BC762DE2}"/>
                </a:ext>
              </a:extLst>
            </p:cNvPr>
            <p:cNvSpPr txBox="1"/>
            <p:nvPr/>
          </p:nvSpPr>
          <p:spPr>
            <a:xfrm>
              <a:off x="6242305" y="4269621"/>
              <a:ext cx="1265897" cy="35893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600" dirty="0">
                  <a:solidFill>
                    <a:srgbClr val="F06C00"/>
                  </a:solidFill>
                </a:rPr>
                <a:t>Confidence</a:t>
              </a:r>
            </a:p>
          </p:txBody>
        </p:sp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1DE51DB-2562-A74C-8696-337226853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592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1CBAC-0B8C-1540-95A5-16513AF9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>
                <a:solidFill>
                  <a:srgbClr val="F06C00"/>
                </a:solidFill>
                <a:latin typeface="Calibri"/>
                <a:ea typeface="Calibri"/>
                <a:cs typeface="Calibri"/>
                <a:sym typeface="Calibri"/>
              </a:rPr>
              <a:t>How to Quantify?</a:t>
            </a:r>
            <a:endParaRPr lang="en-US" dirty="0"/>
          </a:p>
        </p:txBody>
      </p: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1F5D476A-C047-1E42-AECB-C742EE7645D3}"/>
              </a:ext>
            </a:extLst>
          </p:cNvPr>
          <p:cNvGrpSpPr/>
          <p:nvPr/>
        </p:nvGrpSpPr>
        <p:grpSpPr>
          <a:xfrm>
            <a:off x="4051095" y="2696798"/>
            <a:ext cx="461135" cy="2556001"/>
            <a:chOff x="4228781" y="2236246"/>
            <a:chExt cx="461135" cy="2556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Google Shape;359;p48">
                  <a:extLst>
                    <a:ext uri="{FF2B5EF4-FFF2-40B4-BE49-F238E27FC236}">
                      <a16:creationId xmlns:a16="http://schemas.microsoft.com/office/drawing/2014/main" id="{172A51CB-A211-4B4B-9BB7-FD17DB059A64}"/>
                    </a:ext>
                  </a:extLst>
                </p:cNvPr>
                <p:cNvSpPr/>
                <p:nvPr/>
              </p:nvSpPr>
              <p:spPr>
                <a:xfrm>
                  <a:off x="4234196" y="2236246"/>
                  <a:ext cx="432000" cy="432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2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8" name="Google Shape;359;p48">
                  <a:extLst>
                    <a:ext uri="{FF2B5EF4-FFF2-40B4-BE49-F238E27FC236}">
                      <a16:creationId xmlns:a16="http://schemas.microsoft.com/office/drawing/2014/main" id="{172A51CB-A211-4B4B-9BB7-FD17DB059A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196" y="2236246"/>
                  <a:ext cx="432000" cy="432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Google Shape;360;p48">
                  <a:extLst>
                    <a:ext uri="{FF2B5EF4-FFF2-40B4-BE49-F238E27FC236}">
                      <a16:creationId xmlns:a16="http://schemas.microsoft.com/office/drawing/2014/main" id="{997DF75E-E03F-8641-978F-433B8BF64B54}"/>
                    </a:ext>
                  </a:extLst>
                </p:cNvPr>
                <p:cNvSpPr/>
                <p:nvPr/>
              </p:nvSpPr>
              <p:spPr>
                <a:xfrm>
                  <a:off x="4257916" y="2818403"/>
                  <a:ext cx="432000" cy="432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2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9" name="Google Shape;360;p48">
                  <a:extLst>
                    <a:ext uri="{FF2B5EF4-FFF2-40B4-BE49-F238E27FC236}">
                      <a16:creationId xmlns:a16="http://schemas.microsoft.com/office/drawing/2014/main" id="{997DF75E-E03F-8641-978F-433B8BF64B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7916" y="2818403"/>
                  <a:ext cx="432000" cy="43200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Google Shape;362;p48">
                  <a:extLst>
                    <a:ext uri="{FF2B5EF4-FFF2-40B4-BE49-F238E27FC236}">
                      <a16:creationId xmlns:a16="http://schemas.microsoft.com/office/drawing/2014/main" id="{8CD4A371-901E-D14F-B658-24328339F4A7}"/>
                    </a:ext>
                  </a:extLst>
                </p:cNvPr>
                <p:cNvSpPr/>
                <p:nvPr/>
              </p:nvSpPr>
              <p:spPr>
                <a:xfrm>
                  <a:off x="4228781" y="4360247"/>
                  <a:ext cx="432000" cy="432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SG" sz="2200" b="0" dirty="0">
                    <a:solidFill>
                      <a:schemeClr val="tx1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61" name="Google Shape;362;p48">
                  <a:extLst>
                    <a:ext uri="{FF2B5EF4-FFF2-40B4-BE49-F238E27FC236}">
                      <a16:creationId xmlns:a16="http://schemas.microsoft.com/office/drawing/2014/main" id="{8CD4A371-901E-D14F-B658-24328339F4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781" y="4360247"/>
                  <a:ext cx="432000" cy="43200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75;p48">
                <a:extLst>
                  <a:ext uri="{FF2B5EF4-FFF2-40B4-BE49-F238E27FC236}">
                    <a16:creationId xmlns:a16="http://schemas.microsoft.com/office/drawing/2014/main" id="{40E43E32-FFD4-CB43-A835-BA84F5B08267}"/>
                  </a:ext>
                </a:extLst>
              </p:cNvPr>
              <p:cNvSpPr/>
              <p:nvPr/>
            </p:nvSpPr>
            <p:spPr>
              <a:xfrm>
                <a:off x="9499438" y="3712795"/>
                <a:ext cx="432000" cy="432000"/>
              </a:xfrm>
              <a:prstGeom prst="ellipse">
                <a:avLst/>
              </a:prstGeom>
              <a:ln>
                <a:headEnd type="none" w="sm" len="sm"/>
                <a:tailEnd type="none" w="sm" len="sm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𝑦</m:t>
                      </m:r>
                    </m:oMath>
                  </m:oMathPara>
                </a14:m>
                <a:endParaRPr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8" name="Google Shape;375;p48">
                <a:extLst>
                  <a:ext uri="{FF2B5EF4-FFF2-40B4-BE49-F238E27FC236}">
                    <a16:creationId xmlns:a16="http://schemas.microsoft.com/office/drawing/2014/main" id="{40E43E32-FFD4-CB43-A835-BA84F5B082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9438" y="3712795"/>
                <a:ext cx="432000" cy="43200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6B1EFD-C131-F64D-A510-ACC1A59D7C1C}"/>
                  </a:ext>
                </a:extLst>
              </p:cNvPr>
              <p:cNvSpPr/>
              <p:nvPr/>
            </p:nvSpPr>
            <p:spPr>
              <a:xfrm>
                <a:off x="553416" y="5090880"/>
                <a:ext cx="2352328" cy="570996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SG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SG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9C6B1EFD-C131-F64D-A510-ACC1A59D7C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16" y="5090880"/>
                <a:ext cx="2352328" cy="570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Google Shape;270;p42">
            <a:extLst>
              <a:ext uri="{FF2B5EF4-FFF2-40B4-BE49-F238E27FC236}">
                <a16:creationId xmlns:a16="http://schemas.microsoft.com/office/drawing/2014/main" id="{F86F329D-E998-F34A-A297-9D0154AA578F}"/>
              </a:ext>
            </a:extLst>
          </p:cNvPr>
          <p:cNvSpPr txBox="1"/>
          <p:nvPr/>
        </p:nvSpPr>
        <p:spPr>
          <a:xfrm>
            <a:off x="408678" y="5574113"/>
            <a:ext cx="2676705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(Binary) </a:t>
            </a:r>
          </a:p>
          <a:p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Input Features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roup 443">
            <a:extLst>
              <a:ext uri="{FF2B5EF4-FFF2-40B4-BE49-F238E27FC236}">
                <a16:creationId xmlns:a16="http://schemas.microsoft.com/office/drawing/2014/main" id="{AD4EB2F3-5DDC-4649-B7DE-4B61A19B6380}"/>
              </a:ext>
            </a:extLst>
          </p:cNvPr>
          <p:cNvGrpSpPr/>
          <p:nvPr/>
        </p:nvGrpSpPr>
        <p:grpSpPr>
          <a:xfrm>
            <a:off x="4048040" y="2698111"/>
            <a:ext cx="461135" cy="2556001"/>
            <a:chOff x="4183407" y="2274346"/>
            <a:chExt cx="461135" cy="2556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1" name="Google Shape;359;p48">
                  <a:extLst>
                    <a:ext uri="{FF2B5EF4-FFF2-40B4-BE49-F238E27FC236}">
                      <a16:creationId xmlns:a16="http://schemas.microsoft.com/office/drawing/2014/main" id="{7D1AB5BD-5FFD-C74E-864D-35A0DCAFB369}"/>
                    </a:ext>
                  </a:extLst>
                </p:cNvPr>
                <p:cNvSpPr/>
                <p:nvPr/>
              </p:nvSpPr>
              <p:spPr>
                <a:xfrm>
                  <a:off x="4188822" y="2274346"/>
                  <a:ext cx="432000" cy="432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SG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41" name="Google Shape;359;p48">
                  <a:extLst>
                    <a:ext uri="{FF2B5EF4-FFF2-40B4-BE49-F238E27FC236}">
                      <a16:creationId xmlns:a16="http://schemas.microsoft.com/office/drawing/2014/main" id="{7D1AB5BD-5FFD-C74E-864D-35A0DCAFB3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8822" y="2274346"/>
                  <a:ext cx="432000" cy="43200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2" name="Google Shape;360;p48">
                  <a:extLst>
                    <a:ext uri="{FF2B5EF4-FFF2-40B4-BE49-F238E27FC236}">
                      <a16:creationId xmlns:a16="http://schemas.microsoft.com/office/drawing/2014/main" id="{C962C4E7-95B3-F84F-B23A-EF36CE54C796}"/>
                    </a:ext>
                  </a:extLst>
                </p:cNvPr>
                <p:cNvSpPr/>
                <p:nvPr/>
              </p:nvSpPr>
              <p:spPr>
                <a:xfrm>
                  <a:off x="4212542" y="2856503"/>
                  <a:ext cx="432000" cy="432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SG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442" name="Google Shape;360;p48">
                  <a:extLst>
                    <a:ext uri="{FF2B5EF4-FFF2-40B4-BE49-F238E27FC236}">
                      <a16:creationId xmlns:a16="http://schemas.microsoft.com/office/drawing/2014/main" id="{C962C4E7-95B3-F84F-B23A-EF36CE54C7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2542" y="2856503"/>
                  <a:ext cx="432000" cy="43200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3" name="Google Shape;362;p48">
                  <a:extLst>
                    <a:ext uri="{FF2B5EF4-FFF2-40B4-BE49-F238E27FC236}">
                      <a16:creationId xmlns:a16="http://schemas.microsoft.com/office/drawing/2014/main" id="{0FCAA191-520F-1E48-BDE4-C75B9B4F4F24}"/>
                    </a:ext>
                  </a:extLst>
                </p:cNvPr>
                <p:cNvSpPr/>
                <p:nvPr/>
              </p:nvSpPr>
              <p:spPr>
                <a:xfrm>
                  <a:off x="4183407" y="4398347"/>
                  <a:ext cx="432000" cy="432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SG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SG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100</m:t>
                            </m:r>
                          </m:sub>
                        </m:sSub>
                      </m:oMath>
                    </m:oMathPara>
                  </a14:m>
                  <a:endParaRPr lang="en-SG" b="0" dirty="0">
                    <a:solidFill>
                      <a:schemeClr val="tx1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443" name="Google Shape;362;p48">
                  <a:extLst>
                    <a:ext uri="{FF2B5EF4-FFF2-40B4-BE49-F238E27FC236}">
                      <a16:creationId xmlns:a16="http://schemas.microsoft.com/office/drawing/2014/main" id="{0FCAA191-520F-1E48-BDE4-C75B9B4F4F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83407" y="4398347"/>
                  <a:ext cx="432000" cy="432000"/>
                </a:xfrm>
                <a:prstGeom prst="ellipse">
                  <a:avLst/>
                </a:prstGeom>
                <a:blipFill>
                  <a:blip r:embed="rId9"/>
                  <a:stretch>
                    <a:fillRect l="-166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46" name="Straight Arrow Connector 445">
            <a:extLst>
              <a:ext uri="{FF2B5EF4-FFF2-40B4-BE49-F238E27FC236}">
                <a16:creationId xmlns:a16="http://schemas.microsoft.com/office/drawing/2014/main" id="{993570D0-85AC-8A47-B9AB-7CFD7B606FD5}"/>
              </a:ext>
            </a:extLst>
          </p:cNvPr>
          <p:cNvCxnSpPr>
            <a:stCxn id="89" idx="0"/>
            <a:endCxn id="438" idx="2"/>
          </p:cNvCxnSpPr>
          <p:nvPr/>
        </p:nvCxnSpPr>
        <p:spPr>
          <a:xfrm flipV="1">
            <a:off x="1729580" y="3807086"/>
            <a:ext cx="17450" cy="1283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05" name="Group 504">
            <a:extLst>
              <a:ext uri="{FF2B5EF4-FFF2-40B4-BE49-F238E27FC236}">
                <a16:creationId xmlns:a16="http://schemas.microsoft.com/office/drawing/2014/main" id="{499BC21A-9FB3-FE41-A07C-72F1972C9AE7}"/>
              </a:ext>
            </a:extLst>
          </p:cNvPr>
          <p:cNvGrpSpPr/>
          <p:nvPr/>
        </p:nvGrpSpPr>
        <p:grpSpPr>
          <a:xfrm rot="16200000">
            <a:off x="4088656" y="4238495"/>
            <a:ext cx="415148" cy="72672"/>
            <a:chOff x="7905750" y="3185353"/>
            <a:chExt cx="415148" cy="72672"/>
          </a:xfrm>
          <a:solidFill>
            <a:srgbClr val="00B0F0"/>
          </a:solidFill>
        </p:grpSpPr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2CBA88CC-5B6A-3B49-958D-790A3D4B5314}"/>
                </a:ext>
              </a:extLst>
            </p:cNvPr>
            <p:cNvSpPr/>
            <p:nvPr/>
          </p:nvSpPr>
          <p:spPr>
            <a:xfrm>
              <a:off x="7905750" y="3185353"/>
              <a:ext cx="72000" cy="726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B01602EF-4A43-B642-AE5B-4C06C9F7873F}"/>
                </a:ext>
              </a:extLst>
            </p:cNvPr>
            <p:cNvSpPr/>
            <p:nvPr/>
          </p:nvSpPr>
          <p:spPr>
            <a:xfrm>
              <a:off x="8077324" y="3185353"/>
              <a:ext cx="72000" cy="726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6C4EDC97-BD74-C843-9415-CC61D7C83FCF}"/>
                </a:ext>
              </a:extLst>
            </p:cNvPr>
            <p:cNvSpPr/>
            <p:nvPr/>
          </p:nvSpPr>
          <p:spPr>
            <a:xfrm>
              <a:off x="8248898" y="3185353"/>
              <a:ext cx="72000" cy="7267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1" name="Group 510">
            <a:extLst>
              <a:ext uri="{FF2B5EF4-FFF2-40B4-BE49-F238E27FC236}">
                <a16:creationId xmlns:a16="http://schemas.microsoft.com/office/drawing/2014/main" id="{5BA2E54B-B06B-FD48-A48F-137D1D4E6A7E}"/>
              </a:ext>
            </a:extLst>
          </p:cNvPr>
          <p:cNvGrpSpPr/>
          <p:nvPr/>
        </p:nvGrpSpPr>
        <p:grpSpPr>
          <a:xfrm>
            <a:off x="570866" y="1690688"/>
            <a:ext cx="2352328" cy="2116398"/>
            <a:chOff x="570866" y="1690688"/>
            <a:chExt cx="2352328" cy="2116398"/>
          </a:xfrm>
        </p:grpSpPr>
        <p:grpSp>
          <p:nvGrpSpPr>
            <p:cNvPr id="439" name="Group 438">
              <a:extLst>
                <a:ext uri="{FF2B5EF4-FFF2-40B4-BE49-F238E27FC236}">
                  <a16:creationId xmlns:a16="http://schemas.microsoft.com/office/drawing/2014/main" id="{45ABC121-74F1-7F4E-AA70-069C42342C0A}"/>
                </a:ext>
              </a:extLst>
            </p:cNvPr>
            <p:cNvGrpSpPr/>
            <p:nvPr/>
          </p:nvGrpSpPr>
          <p:grpSpPr>
            <a:xfrm>
              <a:off x="570866" y="1690688"/>
              <a:ext cx="2352328" cy="2116398"/>
              <a:chOff x="623166" y="2334293"/>
              <a:chExt cx="2352328" cy="211639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7" name="TextBox 436">
                    <a:extLst>
                      <a:ext uri="{FF2B5EF4-FFF2-40B4-BE49-F238E27FC236}">
                        <a16:creationId xmlns:a16="http://schemas.microsoft.com/office/drawing/2014/main" id="{629DAC87-EB17-4749-B7BE-57BEF27550AB}"/>
                      </a:ext>
                    </a:extLst>
                  </p:cNvPr>
                  <p:cNvSpPr txBox="1"/>
                  <p:nvPr/>
                </p:nvSpPr>
                <p:spPr>
                  <a:xfrm>
                    <a:off x="666849" y="2334293"/>
                    <a:ext cx="2308645" cy="89255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600" dirty="0"/>
                      <a:t>Sample and run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SG" sz="2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sz="2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sz="2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sz="2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SG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{0,1}</m:t>
                          </m:r>
                        </m:oMath>
                      </m:oMathPara>
                    </a14:m>
                    <a:endParaRPr lang="en-US" sz="2600" dirty="0"/>
                  </a:p>
                </p:txBody>
              </p:sp>
            </mc:Choice>
            <mc:Fallback xmlns="">
              <p:sp>
                <p:nvSpPr>
                  <p:cNvPr id="437" name="TextBox 436">
                    <a:extLst>
                      <a:ext uri="{FF2B5EF4-FFF2-40B4-BE49-F238E27FC236}">
                        <a16:creationId xmlns:a16="http://schemas.microsoft.com/office/drawing/2014/main" id="{629DAC87-EB17-4749-B7BE-57BEF27550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6849" y="2334293"/>
                    <a:ext cx="2308645" cy="89255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945" t="-5634" r="-3846" b="-1126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5A77131C-0C54-3A4F-8D46-82F3EDCBDA14}"/>
                      </a:ext>
                    </a:extLst>
                  </p:cNvPr>
                  <p:cNvSpPr/>
                  <p:nvPr/>
                </p:nvSpPr>
                <p:spPr>
                  <a:xfrm>
                    <a:off x="623166" y="3879695"/>
                    <a:ext cx="2352328" cy="570996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SG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1,1,…,0</m:t>
                          </m:r>
                        </m:oMath>
                      </m:oMathPara>
                    </a14:m>
                    <a:endParaRPr lang="en-US" sz="28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5A77131C-0C54-3A4F-8D46-82F3EDCBDA1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3166" y="3879695"/>
                    <a:ext cx="2352328" cy="570996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0A941835-8D3B-5140-88E1-1275944E81F9}"/>
                    </a:ext>
                  </a:extLst>
                </p:cNvPr>
                <p:cNvSpPr/>
                <p:nvPr/>
              </p:nvSpPr>
              <p:spPr>
                <a:xfrm>
                  <a:off x="570866" y="2665292"/>
                  <a:ext cx="2352328" cy="570996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SG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,1,…,0</m:t>
                        </m:r>
                      </m:oMath>
                    </m:oMathPara>
                  </a14:m>
                  <a:endParaRPr 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0" name="Rectangle 509">
                  <a:extLst>
                    <a:ext uri="{FF2B5EF4-FFF2-40B4-BE49-F238E27FC236}">
                      <a16:creationId xmlns:a16="http://schemas.microsoft.com/office/drawing/2014/main" id="{0A941835-8D3B-5140-88E1-1275944E81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866" y="2665292"/>
                  <a:ext cx="2352328" cy="570996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2" name="Google Shape;277;p42">
            <a:extLst>
              <a:ext uri="{FF2B5EF4-FFF2-40B4-BE49-F238E27FC236}">
                <a16:creationId xmlns:a16="http://schemas.microsoft.com/office/drawing/2014/main" id="{A7743ABF-969A-EC42-A3E8-86C6261FE690}"/>
              </a:ext>
            </a:extLst>
          </p:cNvPr>
          <p:cNvSpPr txBox="1"/>
          <p:nvPr/>
        </p:nvSpPr>
        <p:spPr>
          <a:xfrm>
            <a:off x="10042430" y="3543655"/>
            <a:ext cx="146055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Denied</a:t>
            </a:r>
            <a:endParaRPr sz="32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277;p42">
            <a:extLst>
              <a:ext uri="{FF2B5EF4-FFF2-40B4-BE49-F238E27FC236}">
                <a16:creationId xmlns:a16="http://schemas.microsoft.com/office/drawing/2014/main" id="{6804DFE7-266E-E749-A642-A0DF1A85219B}"/>
              </a:ext>
            </a:extLst>
          </p:cNvPr>
          <p:cNvSpPr txBox="1"/>
          <p:nvPr/>
        </p:nvSpPr>
        <p:spPr>
          <a:xfrm>
            <a:off x="10022460" y="3542457"/>
            <a:ext cx="1930894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dirty="0">
                <a:latin typeface="Calibri"/>
                <a:ea typeface="Calibri"/>
                <a:cs typeface="Calibri"/>
                <a:sym typeface="Calibri"/>
              </a:rPr>
              <a:t>Approved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4" name="Group 523">
            <a:extLst>
              <a:ext uri="{FF2B5EF4-FFF2-40B4-BE49-F238E27FC236}">
                <a16:creationId xmlns:a16="http://schemas.microsoft.com/office/drawing/2014/main" id="{0E48F0FA-A3BE-BE46-B409-4466DFCF770B}"/>
              </a:ext>
            </a:extLst>
          </p:cNvPr>
          <p:cNvGrpSpPr/>
          <p:nvPr/>
        </p:nvGrpSpPr>
        <p:grpSpPr>
          <a:xfrm>
            <a:off x="4053076" y="2701817"/>
            <a:ext cx="470279" cy="2556001"/>
            <a:chOff x="4228781" y="2236246"/>
            <a:chExt cx="470279" cy="25560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5" name="Google Shape;359;p48">
                  <a:extLst>
                    <a:ext uri="{FF2B5EF4-FFF2-40B4-BE49-F238E27FC236}">
                      <a16:creationId xmlns:a16="http://schemas.microsoft.com/office/drawing/2014/main" id="{EE5D1492-A083-8140-928C-44EECA64A84F}"/>
                    </a:ext>
                  </a:extLst>
                </p:cNvPr>
                <p:cNvSpPr/>
                <p:nvPr/>
              </p:nvSpPr>
              <p:spPr>
                <a:xfrm>
                  <a:off x="4234196" y="2236246"/>
                  <a:ext cx="432000" cy="432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SG" sz="2200" dirty="0">
                    <a:solidFill>
                      <a:srgbClr val="C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25" name="Google Shape;359;p48">
                  <a:extLst>
                    <a:ext uri="{FF2B5EF4-FFF2-40B4-BE49-F238E27FC236}">
                      <a16:creationId xmlns:a16="http://schemas.microsoft.com/office/drawing/2014/main" id="{EE5D1492-A083-8140-928C-44EECA64A8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4196" y="2236246"/>
                  <a:ext cx="432000" cy="432000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6" name="Google Shape;360;p48">
                  <a:extLst>
                    <a:ext uri="{FF2B5EF4-FFF2-40B4-BE49-F238E27FC236}">
                      <a16:creationId xmlns:a16="http://schemas.microsoft.com/office/drawing/2014/main" id="{BBB74D61-0325-9348-8ED8-ADF589B5BC4A}"/>
                    </a:ext>
                  </a:extLst>
                </p:cNvPr>
                <p:cNvSpPr/>
                <p:nvPr/>
              </p:nvSpPr>
              <p:spPr>
                <a:xfrm>
                  <a:off x="4267060" y="2809259"/>
                  <a:ext cx="432000" cy="432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sz="2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 xmlns="">
            <p:sp>
              <p:nvSpPr>
                <p:cNvPr id="526" name="Google Shape;360;p48">
                  <a:extLst>
                    <a:ext uri="{FF2B5EF4-FFF2-40B4-BE49-F238E27FC236}">
                      <a16:creationId xmlns:a16="http://schemas.microsoft.com/office/drawing/2014/main" id="{BBB74D61-0325-9348-8ED8-ADF589B5BC4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7060" y="2809259"/>
                  <a:ext cx="432000" cy="432000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7" name="Google Shape;362;p48">
                  <a:extLst>
                    <a:ext uri="{FF2B5EF4-FFF2-40B4-BE49-F238E27FC236}">
                      <a16:creationId xmlns:a16="http://schemas.microsoft.com/office/drawing/2014/main" id="{A62998BB-2B25-3746-A723-6D5656718B73}"/>
                    </a:ext>
                  </a:extLst>
                </p:cNvPr>
                <p:cNvSpPr/>
                <p:nvPr/>
              </p:nvSpPr>
              <p:spPr>
                <a:xfrm>
                  <a:off x="4228781" y="4360247"/>
                  <a:ext cx="432000" cy="4320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SG" sz="2200" b="0" dirty="0">
                    <a:solidFill>
                      <a:schemeClr val="tx1"/>
                    </a:solidFill>
                    <a:latin typeface="Calibri"/>
                  </a:endParaRPr>
                </a:p>
              </p:txBody>
            </p:sp>
          </mc:Choice>
          <mc:Fallback xmlns="">
            <p:sp>
              <p:nvSpPr>
                <p:cNvPr id="527" name="Google Shape;362;p48">
                  <a:extLst>
                    <a:ext uri="{FF2B5EF4-FFF2-40B4-BE49-F238E27FC236}">
                      <a16:creationId xmlns:a16="http://schemas.microsoft.com/office/drawing/2014/main" id="{A62998BB-2B25-3746-A723-6D5656718B7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8781" y="4360247"/>
                  <a:ext cx="432000" cy="432000"/>
                </a:xfrm>
                <a:prstGeom prst="ellipse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36" name="TextBox 535">
            <a:extLst>
              <a:ext uri="{FF2B5EF4-FFF2-40B4-BE49-F238E27FC236}">
                <a16:creationId xmlns:a16="http://schemas.microsoft.com/office/drawing/2014/main" id="{B3238917-8097-7842-8A68-D7ADB7D5CE0E}"/>
              </a:ext>
            </a:extLst>
          </p:cNvPr>
          <p:cNvSpPr txBox="1"/>
          <p:nvPr/>
        </p:nvSpPr>
        <p:spPr>
          <a:xfrm>
            <a:off x="8531606" y="5947540"/>
            <a:ext cx="3474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Worst case: 2</a:t>
            </a:r>
            <a:r>
              <a:rPr lang="en-US" sz="2800" baseline="30000" dirty="0">
                <a:solidFill>
                  <a:srgbClr val="C00000"/>
                </a:solidFill>
              </a:rPr>
              <a:t>99 </a:t>
            </a:r>
            <a:r>
              <a:rPr lang="en-US" sz="2800" dirty="0">
                <a:solidFill>
                  <a:srgbClr val="C00000"/>
                </a:solidFill>
              </a:rPr>
              <a:t> checks</a:t>
            </a:r>
            <a:endParaRPr lang="en-US" sz="2800" baseline="30000" dirty="0">
              <a:solidFill>
                <a:srgbClr val="C0000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A579CC8-5DC8-7A45-9D44-6F6E70D19E4D}"/>
              </a:ext>
            </a:extLst>
          </p:cNvPr>
          <p:cNvGrpSpPr/>
          <p:nvPr/>
        </p:nvGrpSpPr>
        <p:grpSpPr>
          <a:xfrm>
            <a:off x="4483095" y="2151240"/>
            <a:ext cx="5016343" cy="3598942"/>
            <a:chOff x="4483095" y="2151240"/>
            <a:chExt cx="5016343" cy="3598942"/>
          </a:xfrm>
        </p:grpSpPr>
        <p:cxnSp>
          <p:nvCxnSpPr>
            <p:cNvPr id="14" name="Google Shape;373;p48">
              <a:extLst>
                <a:ext uri="{FF2B5EF4-FFF2-40B4-BE49-F238E27FC236}">
                  <a16:creationId xmlns:a16="http://schemas.microsoft.com/office/drawing/2014/main" id="{4F96E69B-5F7D-6A44-950D-E0B482E901B4}"/>
                </a:ext>
              </a:extLst>
            </p:cNvPr>
            <p:cNvCxnSpPr>
              <a:cxnSpLocks/>
              <a:stCxn id="46" idx="6"/>
              <a:endCxn id="8" idx="2"/>
            </p:cNvCxnSpPr>
            <p:nvPr/>
          </p:nvCxnSpPr>
          <p:spPr>
            <a:xfrm>
              <a:off x="8963606" y="2685301"/>
              <a:ext cx="535832" cy="124349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oogle Shape;399;p48">
              <a:extLst>
                <a:ext uri="{FF2B5EF4-FFF2-40B4-BE49-F238E27FC236}">
                  <a16:creationId xmlns:a16="http://schemas.microsoft.com/office/drawing/2014/main" id="{B0D9B889-1F00-AB4A-85FC-B0FE3D712AB5}"/>
                </a:ext>
              </a:extLst>
            </p:cNvPr>
            <p:cNvCxnSpPr>
              <a:cxnSpLocks/>
              <a:stCxn id="47" idx="6"/>
              <a:endCxn id="8" idx="2"/>
            </p:cNvCxnSpPr>
            <p:nvPr/>
          </p:nvCxnSpPr>
          <p:spPr>
            <a:xfrm>
              <a:off x="8976810" y="3301552"/>
              <a:ext cx="522628" cy="62724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oogle Shape;401;p48">
              <a:extLst>
                <a:ext uri="{FF2B5EF4-FFF2-40B4-BE49-F238E27FC236}">
                  <a16:creationId xmlns:a16="http://schemas.microsoft.com/office/drawing/2014/main" id="{D8CEBC18-2BD9-324F-A16F-8F89A6CDC914}"/>
                </a:ext>
              </a:extLst>
            </p:cNvPr>
            <p:cNvCxnSpPr>
              <a:cxnSpLocks/>
              <a:stCxn id="48" idx="6"/>
              <a:endCxn id="8" idx="2"/>
            </p:cNvCxnSpPr>
            <p:nvPr/>
          </p:nvCxnSpPr>
          <p:spPr>
            <a:xfrm>
              <a:off x="8976810" y="3928562"/>
              <a:ext cx="522628" cy="233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oogle Shape;403;p48">
              <a:extLst>
                <a:ext uri="{FF2B5EF4-FFF2-40B4-BE49-F238E27FC236}">
                  <a16:creationId xmlns:a16="http://schemas.microsoft.com/office/drawing/2014/main" id="{9B3B1007-F75A-3941-BA13-63716060A350}"/>
                </a:ext>
              </a:extLst>
            </p:cNvPr>
            <p:cNvCxnSpPr>
              <a:cxnSpLocks/>
              <a:stCxn id="49" idx="5"/>
              <a:endCxn id="8" idx="2"/>
            </p:cNvCxnSpPr>
            <p:nvPr/>
          </p:nvCxnSpPr>
          <p:spPr>
            <a:xfrm flipV="1">
              <a:off x="8913545" y="3928795"/>
              <a:ext cx="585893" cy="775058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Google Shape;410;p48">
              <a:extLst>
                <a:ext uri="{FF2B5EF4-FFF2-40B4-BE49-F238E27FC236}">
                  <a16:creationId xmlns:a16="http://schemas.microsoft.com/office/drawing/2014/main" id="{1F1131A3-1990-2047-8C18-9FCCC0F4DF86}"/>
                </a:ext>
              </a:extLst>
            </p:cNvPr>
            <p:cNvCxnSpPr>
              <a:cxnSpLocks/>
              <a:stCxn id="45" idx="6"/>
              <a:endCxn id="8" idx="2"/>
            </p:cNvCxnSpPr>
            <p:nvPr/>
          </p:nvCxnSpPr>
          <p:spPr>
            <a:xfrm flipV="1">
              <a:off x="8976810" y="3928795"/>
              <a:ext cx="522628" cy="1238574"/>
            </a:xfrm>
            <a:prstGeom prst="straightConnector1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3D8913-3026-B345-88E0-AE2F44A91A86}"/>
                </a:ext>
              </a:extLst>
            </p:cNvPr>
            <p:cNvGrpSpPr/>
            <p:nvPr/>
          </p:nvGrpSpPr>
          <p:grpSpPr>
            <a:xfrm>
              <a:off x="4483095" y="2151240"/>
              <a:ext cx="4493715" cy="3598942"/>
              <a:chOff x="4483095" y="2151240"/>
              <a:chExt cx="4493715" cy="359894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9379CDEF-48D7-8B47-AE91-2D3D4CCE0C1B}"/>
                  </a:ext>
                </a:extLst>
              </p:cNvPr>
              <p:cNvGrpSpPr/>
              <p:nvPr/>
            </p:nvGrpSpPr>
            <p:grpSpPr>
              <a:xfrm>
                <a:off x="5768343" y="2151240"/>
                <a:ext cx="3208467" cy="3598942"/>
                <a:chOff x="5768343" y="2151240"/>
                <a:chExt cx="3208467" cy="3598942"/>
              </a:xfrm>
            </p:grpSpPr>
            <p:sp>
              <p:nvSpPr>
                <p:cNvPr id="46" name="Google Shape;374;p48">
                  <a:extLst>
                    <a:ext uri="{FF2B5EF4-FFF2-40B4-BE49-F238E27FC236}">
                      <a16:creationId xmlns:a16="http://schemas.microsoft.com/office/drawing/2014/main" id="{1CE126BE-FE62-9F4E-A68E-A574F6D68411}"/>
                    </a:ext>
                  </a:extLst>
                </p:cNvPr>
                <p:cNvSpPr/>
                <p:nvPr/>
              </p:nvSpPr>
              <p:spPr>
                <a:xfrm>
                  <a:off x="8531606" y="2469301"/>
                  <a:ext cx="432000" cy="432000"/>
                </a:xfrm>
                <a:prstGeom prst="ellipse">
                  <a:avLst/>
                </a:prstGeom>
                <a:solidFill>
                  <a:srgbClr val="5086CC"/>
                </a:solidFill>
                <a:ln>
                  <a:solidFill>
                    <a:schemeClr val="accent1"/>
                  </a:solidFill>
                  <a:headEnd type="none" w="sm" len="sm"/>
                  <a:tailEnd type="none" w="sm" len="sm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:endParaRPr sz="1351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7" name="Google Shape;400;p48">
                  <a:extLst>
                    <a:ext uri="{FF2B5EF4-FFF2-40B4-BE49-F238E27FC236}">
                      <a16:creationId xmlns:a16="http://schemas.microsoft.com/office/drawing/2014/main" id="{D6DD0E06-D6DD-8642-BC85-2A280D23D865}"/>
                    </a:ext>
                  </a:extLst>
                </p:cNvPr>
                <p:cNvSpPr/>
                <p:nvPr/>
              </p:nvSpPr>
              <p:spPr>
                <a:xfrm>
                  <a:off x="8544810" y="3085552"/>
                  <a:ext cx="432000" cy="432000"/>
                </a:xfrm>
                <a:prstGeom prst="ellipse">
                  <a:avLst/>
                </a:prstGeom>
                <a:solidFill>
                  <a:srgbClr val="5086CC"/>
                </a:solidFill>
                <a:ln>
                  <a:solidFill>
                    <a:schemeClr val="accent1"/>
                  </a:solidFill>
                  <a:headEnd type="none" w="sm" len="sm"/>
                  <a:tailEnd type="none" w="sm" len="sm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8" name="Google Shape;402;p48">
                  <a:extLst>
                    <a:ext uri="{FF2B5EF4-FFF2-40B4-BE49-F238E27FC236}">
                      <a16:creationId xmlns:a16="http://schemas.microsoft.com/office/drawing/2014/main" id="{EEE7ED04-FABD-CC4A-B642-16A968EC552B}"/>
                    </a:ext>
                  </a:extLst>
                </p:cNvPr>
                <p:cNvSpPr/>
                <p:nvPr/>
              </p:nvSpPr>
              <p:spPr>
                <a:xfrm>
                  <a:off x="8544810" y="3712562"/>
                  <a:ext cx="432000" cy="432000"/>
                </a:xfrm>
                <a:prstGeom prst="ellipse">
                  <a:avLst/>
                </a:prstGeom>
                <a:solidFill>
                  <a:srgbClr val="5086CC"/>
                </a:solidFill>
                <a:ln>
                  <a:solidFill>
                    <a:schemeClr val="accent1"/>
                  </a:solidFill>
                  <a:headEnd type="none" w="sm" len="sm"/>
                  <a:tailEnd type="none" w="sm" len="sm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9" name="Google Shape;404;p48">
                  <a:extLst>
                    <a:ext uri="{FF2B5EF4-FFF2-40B4-BE49-F238E27FC236}">
                      <a16:creationId xmlns:a16="http://schemas.microsoft.com/office/drawing/2014/main" id="{4425664C-442E-754C-9990-6662A125DE27}"/>
                    </a:ext>
                  </a:extLst>
                </p:cNvPr>
                <p:cNvSpPr/>
                <p:nvPr/>
              </p:nvSpPr>
              <p:spPr>
                <a:xfrm>
                  <a:off x="8544810" y="4335118"/>
                  <a:ext cx="432000" cy="432000"/>
                </a:xfrm>
                <a:prstGeom prst="ellipse">
                  <a:avLst/>
                </a:prstGeom>
                <a:solidFill>
                  <a:srgbClr val="5086CC"/>
                </a:solidFill>
                <a:ln>
                  <a:solidFill>
                    <a:schemeClr val="accent1"/>
                  </a:solidFill>
                  <a:headEnd type="none" w="sm" len="sm"/>
                  <a:tailEnd type="none" w="sm" len="sm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5" name="Google Shape;407;p48">
                  <a:extLst>
                    <a:ext uri="{FF2B5EF4-FFF2-40B4-BE49-F238E27FC236}">
                      <a16:creationId xmlns:a16="http://schemas.microsoft.com/office/drawing/2014/main" id="{21E43BAC-901A-0C45-AB6E-F3BBE38D9466}"/>
                    </a:ext>
                  </a:extLst>
                </p:cNvPr>
                <p:cNvSpPr/>
                <p:nvPr/>
              </p:nvSpPr>
              <p:spPr>
                <a:xfrm>
                  <a:off x="8544810" y="4951369"/>
                  <a:ext cx="432000" cy="432000"/>
                </a:xfrm>
                <a:prstGeom prst="ellipse">
                  <a:avLst/>
                </a:prstGeom>
                <a:solidFill>
                  <a:srgbClr val="5086CC"/>
                </a:solidFill>
                <a:ln>
                  <a:solidFill>
                    <a:schemeClr val="accent1"/>
                  </a:solidFill>
                  <a:headEnd type="none" w="sm" len="sm"/>
                  <a:tailEnd type="none" w="sm" len="sm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2" name="Google Shape;365;p48">
                  <a:extLst>
                    <a:ext uri="{FF2B5EF4-FFF2-40B4-BE49-F238E27FC236}">
                      <a16:creationId xmlns:a16="http://schemas.microsoft.com/office/drawing/2014/main" id="{30FFFFC6-5BA2-0747-9586-D4351CFACB26}"/>
                    </a:ext>
                  </a:extLst>
                </p:cNvPr>
                <p:cNvSpPr/>
                <p:nvPr/>
              </p:nvSpPr>
              <p:spPr>
                <a:xfrm>
                  <a:off x="5768343" y="2151240"/>
                  <a:ext cx="432000" cy="432000"/>
                </a:xfrm>
                <a:prstGeom prst="ellipse">
                  <a:avLst/>
                </a:prstGeom>
                <a:solidFill>
                  <a:srgbClr val="5086CC"/>
                </a:solidFill>
                <a:ln>
                  <a:solidFill>
                    <a:schemeClr val="accent1"/>
                  </a:solidFill>
                  <a:headEnd type="none" w="sm" len="sm"/>
                  <a:tailEnd type="none" w="sm" len="sm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3" name="Google Shape;366;p48">
                  <a:extLst>
                    <a:ext uri="{FF2B5EF4-FFF2-40B4-BE49-F238E27FC236}">
                      <a16:creationId xmlns:a16="http://schemas.microsoft.com/office/drawing/2014/main" id="{BF792D62-09D6-B74C-AE21-A8D2E3D35BC1}"/>
                    </a:ext>
                  </a:extLst>
                </p:cNvPr>
                <p:cNvSpPr/>
                <p:nvPr/>
              </p:nvSpPr>
              <p:spPr>
                <a:xfrm>
                  <a:off x="5776024" y="2797798"/>
                  <a:ext cx="432000" cy="432000"/>
                </a:xfrm>
                <a:prstGeom prst="ellipse">
                  <a:avLst/>
                </a:prstGeom>
                <a:solidFill>
                  <a:srgbClr val="5086CC"/>
                </a:solidFill>
                <a:ln>
                  <a:solidFill>
                    <a:schemeClr val="accent1"/>
                  </a:solidFill>
                  <a:headEnd type="none" w="sm" len="sm"/>
                  <a:tailEnd type="none" w="sm" len="sm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4" name="Google Shape;367;p48">
                  <a:extLst>
                    <a:ext uri="{FF2B5EF4-FFF2-40B4-BE49-F238E27FC236}">
                      <a16:creationId xmlns:a16="http://schemas.microsoft.com/office/drawing/2014/main" id="{6154A6BA-8A0A-224C-BF59-3138E12EFD8B}"/>
                    </a:ext>
                  </a:extLst>
                </p:cNvPr>
                <p:cNvSpPr/>
                <p:nvPr/>
              </p:nvSpPr>
              <p:spPr>
                <a:xfrm>
                  <a:off x="5778790" y="3444356"/>
                  <a:ext cx="432000" cy="432000"/>
                </a:xfrm>
                <a:prstGeom prst="ellipse">
                  <a:avLst/>
                </a:prstGeom>
                <a:solidFill>
                  <a:srgbClr val="5086CC"/>
                </a:solidFill>
                <a:ln>
                  <a:solidFill>
                    <a:schemeClr val="accent1"/>
                  </a:solidFill>
                  <a:headEnd type="none" w="sm" len="sm"/>
                  <a:tailEnd type="none" w="sm" len="sm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" name="Google Shape;368;p48">
                  <a:extLst>
                    <a:ext uri="{FF2B5EF4-FFF2-40B4-BE49-F238E27FC236}">
                      <a16:creationId xmlns:a16="http://schemas.microsoft.com/office/drawing/2014/main" id="{A9B23F93-D51D-4846-A506-8996804135E1}"/>
                    </a:ext>
                  </a:extLst>
                </p:cNvPr>
                <p:cNvSpPr/>
                <p:nvPr/>
              </p:nvSpPr>
              <p:spPr>
                <a:xfrm>
                  <a:off x="5778790" y="4067056"/>
                  <a:ext cx="432000" cy="432000"/>
                </a:xfrm>
                <a:prstGeom prst="ellipse">
                  <a:avLst/>
                </a:prstGeom>
                <a:solidFill>
                  <a:srgbClr val="5086CC"/>
                </a:solidFill>
                <a:ln>
                  <a:solidFill>
                    <a:schemeClr val="accent1"/>
                  </a:solidFill>
                  <a:headEnd type="none" w="sm" len="sm"/>
                  <a:tailEnd type="none" w="sm" len="sm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6" name="Google Shape;370;p48">
                  <a:extLst>
                    <a:ext uri="{FF2B5EF4-FFF2-40B4-BE49-F238E27FC236}">
                      <a16:creationId xmlns:a16="http://schemas.microsoft.com/office/drawing/2014/main" id="{CDE19DF6-0579-064A-948E-38CCD2086808}"/>
                    </a:ext>
                  </a:extLst>
                </p:cNvPr>
                <p:cNvSpPr/>
                <p:nvPr/>
              </p:nvSpPr>
              <p:spPr>
                <a:xfrm>
                  <a:off x="5770609" y="4707336"/>
                  <a:ext cx="432000" cy="432000"/>
                </a:xfrm>
                <a:prstGeom prst="ellipse">
                  <a:avLst/>
                </a:prstGeom>
                <a:solidFill>
                  <a:srgbClr val="5086CC"/>
                </a:solidFill>
                <a:ln>
                  <a:solidFill>
                    <a:schemeClr val="accent1"/>
                  </a:solidFill>
                  <a:headEnd type="none" w="sm" len="sm"/>
                  <a:tailEnd type="none" w="sm" len="sm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7" name="Google Shape;371;p48">
                  <a:extLst>
                    <a:ext uri="{FF2B5EF4-FFF2-40B4-BE49-F238E27FC236}">
                      <a16:creationId xmlns:a16="http://schemas.microsoft.com/office/drawing/2014/main" id="{1ACD1A33-ED0A-974B-AAD3-2A25EBE9620A}"/>
                    </a:ext>
                  </a:extLst>
                </p:cNvPr>
                <p:cNvSpPr/>
                <p:nvPr/>
              </p:nvSpPr>
              <p:spPr>
                <a:xfrm>
                  <a:off x="5781556" y="5318182"/>
                  <a:ext cx="432000" cy="432000"/>
                </a:xfrm>
                <a:prstGeom prst="ellipse">
                  <a:avLst/>
                </a:prstGeom>
                <a:solidFill>
                  <a:srgbClr val="5086CC"/>
                </a:solidFill>
                <a:ln>
                  <a:solidFill>
                    <a:schemeClr val="accent1"/>
                  </a:solidFill>
                  <a:headEnd type="none" w="sm" len="sm"/>
                  <a:tailEnd type="none" w="sm" len="sm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spcFirstLastPara="1" wrap="square" lIns="121900" tIns="60933" rIns="121900" bIns="60933" anchor="ctr" anchorCtr="0">
                  <a:noAutofit/>
                </a:bodyPr>
                <a:lstStyle/>
                <a:p>
                  <a:pPr algn="ctr"/>
                  <a:endParaRPr sz="135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452" name="Group 451">
                  <a:extLst>
                    <a:ext uri="{FF2B5EF4-FFF2-40B4-BE49-F238E27FC236}">
                      <a16:creationId xmlns:a16="http://schemas.microsoft.com/office/drawing/2014/main" id="{8272DABF-1F9F-6045-857E-DE41790393EC}"/>
                    </a:ext>
                  </a:extLst>
                </p:cNvPr>
                <p:cNvGrpSpPr/>
                <p:nvPr/>
              </p:nvGrpSpPr>
              <p:grpSpPr>
                <a:xfrm>
                  <a:off x="7065749" y="2640019"/>
                  <a:ext cx="442447" cy="2347816"/>
                  <a:chOff x="7753521" y="2293516"/>
                  <a:chExt cx="442447" cy="2347816"/>
                </a:xfrm>
                <a:solidFill>
                  <a:srgbClr val="5086CC"/>
                </a:solidFill>
              </p:grpSpPr>
              <p:sp>
                <p:nvSpPr>
                  <p:cNvPr id="447" name="Google Shape;365;p48">
                    <a:extLst>
                      <a:ext uri="{FF2B5EF4-FFF2-40B4-BE49-F238E27FC236}">
                        <a16:creationId xmlns:a16="http://schemas.microsoft.com/office/drawing/2014/main" id="{0E4C4FE0-58E1-2C4F-9C1A-7C463104631D}"/>
                      </a:ext>
                    </a:extLst>
                  </p:cNvPr>
                  <p:cNvSpPr/>
                  <p:nvPr/>
                </p:nvSpPr>
                <p:spPr>
                  <a:xfrm>
                    <a:off x="7753521" y="2293516"/>
                    <a:ext cx="432000" cy="43200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  <a:headEnd type="none" w="sm" len="sm"/>
                    <a:tailEnd type="none" w="sm" len="sm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/>
                    <a:endParaRPr sz="135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8" name="Google Shape;366;p48">
                    <a:extLst>
                      <a:ext uri="{FF2B5EF4-FFF2-40B4-BE49-F238E27FC236}">
                        <a16:creationId xmlns:a16="http://schemas.microsoft.com/office/drawing/2014/main" id="{04936AA5-137E-5940-BC9B-A955C2041608}"/>
                      </a:ext>
                    </a:extLst>
                  </p:cNvPr>
                  <p:cNvSpPr/>
                  <p:nvPr/>
                </p:nvSpPr>
                <p:spPr>
                  <a:xfrm>
                    <a:off x="7761202" y="2940074"/>
                    <a:ext cx="432000" cy="43200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  <a:headEnd type="none" w="sm" len="sm"/>
                    <a:tailEnd type="none" w="sm" len="sm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/>
                    <a:endParaRPr sz="135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49" name="Google Shape;367;p48">
                    <a:extLst>
                      <a:ext uri="{FF2B5EF4-FFF2-40B4-BE49-F238E27FC236}">
                        <a16:creationId xmlns:a16="http://schemas.microsoft.com/office/drawing/2014/main" id="{5189AD67-F8DC-3F44-AAB5-D7D993C64F00}"/>
                      </a:ext>
                    </a:extLst>
                  </p:cNvPr>
                  <p:cNvSpPr/>
                  <p:nvPr/>
                </p:nvSpPr>
                <p:spPr>
                  <a:xfrm>
                    <a:off x="7763968" y="3586632"/>
                    <a:ext cx="432000" cy="43200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  <a:headEnd type="none" w="sm" len="sm"/>
                    <a:tailEnd type="none" w="sm" len="sm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/>
                    <a:endParaRPr sz="135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450" name="Google Shape;368;p48">
                    <a:extLst>
                      <a:ext uri="{FF2B5EF4-FFF2-40B4-BE49-F238E27FC236}">
                        <a16:creationId xmlns:a16="http://schemas.microsoft.com/office/drawing/2014/main" id="{9F54DA29-DF89-0942-86E8-0532C969C102}"/>
                      </a:ext>
                    </a:extLst>
                  </p:cNvPr>
                  <p:cNvSpPr/>
                  <p:nvPr/>
                </p:nvSpPr>
                <p:spPr>
                  <a:xfrm>
                    <a:off x="7763968" y="4209332"/>
                    <a:ext cx="432000" cy="432000"/>
                  </a:xfrm>
                  <a:prstGeom prst="ellipse">
                    <a:avLst/>
                  </a:prstGeom>
                  <a:grpFill/>
                  <a:ln>
                    <a:solidFill>
                      <a:schemeClr val="accent1"/>
                    </a:solidFill>
                    <a:headEnd type="none" w="sm" len="sm"/>
                    <a:tailEnd type="none" w="sm" len="sm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spcFirstLastPara="1" wrap="square" lIns="121900" tIns="60933" rIns="121900" bIns="60933" anchor="ctr" anchorCtr="0">
                    <a:noAutofit/>
                  </a:bodyPr>
                  <a:lstStyle/>
                  <a:p>
                    <a:pPr algn="ctr"/>
                    <a:endParaRPr sz="1351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cxnSp>
              <p:nvCxnSpPr>
                <p:cNvPr id="454" name="Straight Arrow Connector 453">
                  <a:extLst>
                    <a:ext uri="{FF2B5EF4-FFF2-40B4-BE49-F238E27FC236}">
                      <a16:creationId xmlns:a16="http://schemas.microsoft.com/office/drawing/2014/main" id="{E3717F3C-C340-B64D-9F89-332F5F9E71F1}"/>
                    </a:ext>
                  </a:extLst>
                </p:cNvPr>
                <p:cNvCxnSpPr>
                  <a:stCxn id="62" idx="6"/>
                  <a:endCxn id="447" idx="2"/>
                </p:cNvCxnSpPr>
                <p:nvPr/>
              </p:nvCxnSpPr>
              <p:spPr>
                <a:xfrm>
                  <a:off x="6200343" y="2367240"/>
                  <a:ext cx="865406" cy="48877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Arrow Connector 455">
                  <a:extLst>
                    <a:ext uri="{FF2B5EF4-FFF2-40B4-BE49-F238E27FC236}">
                      <a16:creationId xmlns:a16="http://schemas.microsoft.com/office/drawing/2014/main" id="{E4C000F8-53BB-BA4C-8A32-0AC8B5C98263}"/>
                    </a:ext>
                  </a:extLst>
                </p:cNvPr>
                <p:cNvCxnSpPr>
                  <a:stCxn id="63" idx="6"/>
                  <a:endCxn id="447" idx="2"/>
                </p:cNvCxnSpPr>
                <p:nvPr/>
              </p:nvCxnSpPr>
              <p:spPr>
                <a:xfrm flipV="1">
                  <a:off x="6208024" y="2856019"/>
                  <a:ext cx="857725" cy="15777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8" name="Straight Arrow Connector 457">
                  <a:extLst>
                    <a:ext uri="{FF2B5EF4-FFF2-40B4-BE49-F238E27FC236}">
                      <a16:creationId xmlns:a16="http://schemas.microsoft.com/office/drawing/2014/main" id="{FB3A913A-D321-FB42-B589-53CE9218D951}"/>
                    </a:ext>
                  </a:extLst>
                </p:cNvPr>
                <p:cNvCxnSpPr>
                  <a:stCxn id="62" idx="6"/>
                  <a:endCxn id="448" idx="2"/>
                </p:cNvCxnSpPr>
                <p:nvPr/>
              </p:nvCxnSpPr>
              <p:spPr>
                <a:xfrm>
                  <a:off x="6200343" y="2367240"/>
                  <a:ext cx="873087" cy="1135337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Straight Arrow Connector 459">
                  <a:extLst>
                    <a:ext uri="{FF2B5EF4-FFF2-40B4-BE49-F238E27FC236}">
                      <a16:creationId xmlns:a16="http://schemas.microsoft.com/office/drawing/2014/main" id="{0B9495D4-B65F-0D46-9749-1DDC6DB5F6A2}"/>
                    </a:ext>
                  </a:extLst>
                </p:cNvPr>
                <p:cNvCxnSpPr>
                  <a:cxnSpLocks/>
                  <a:stCxn id="62" idx="6"/>
                  <a:endCxn id="449" idx="2"/>
                </p:cNvCxnSpPr>
                <p:nvPr/>
              </p:nvCxnSpPr>
              <p:spPr>
                <a:xfrm>
                  <a:off x="6200343" y="2367240"/>
                  <a:ext cx="875853" cy="178189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3" name="Straight Arrow Connector 462">
                  <a:extLst>
                    <a:ext uri="{FF2B5EF4-FFF2-40B4-BE49-F238E27FC236}">
                      <a16:creationId xmlns:a16="http://schemas.microsoft.com/office/drawing/2014/main" id="{7EB3607C-54AA-2746-85D4-CD9479D109C8}"/>
                    </a:ext>
                  </a:extLst>
                </p:cNvPr>
                <p:cNvCxnSpPr>
                  <a:cxnSpLocks/>
                  <a:stCxn id="62" idx="6"/>
                  <a:endCxn id="450" idx="2"/>
                </p:cNvCxnSpPr>
                <p:nvPr/>
              </p:nvCxnSpPr>
              <p:spPr>
                <a:xfrm>
                  <a:off x="6200343" y="2367240"/>
                  <a:ext cx="875853" cy="240459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Straight Arrow Connector 465">
                  <a:extLst>
                    <a:ext uri="{FF2B5EF4-FFF2-40B4-BE49-F238E27FC236}">
                      <a16:creationId xmlns:a16="http://schemas.microsoft.com/office/drawing/2014/main" id="{8D676B70-23AD-9148-A2B9-68DDF4AA4F61}"/>
                    </a:ext>
                  </a:extLst>
                </p:cNvPr>
                <p:cNvCxnSpPr>
                  <a:stCxn id="63" idx="6"/>
                  <a:endCxn id="448" idx="2"/>
                </p:cNvCxnSpPr>
                <p:nvPr/>
              </p:nvCxnSpPr>
              <p:spPr>
                <a:xfrm>
                  <a:off x="6208024" y="3013798"/>
                  <a:ext cx="865406" cy="48877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Straight Arrow Connector 467">
                  <a:extLst>
                    <a:ext uri="{FF2B5EF4-FFF2-40B4-BE49-F238E27FC236}">
                      <a16:creationId xmlns:a16="http://schemas.microsoft.com/office/drawing/2014/main" id="{13E53394-9AA8-DE4B-8A95-8E4E93FC0DEA}"/>
                    </a:ext>
                  </a:extLst>
                </p:cNvPr>
                <p:cNvCxnSpPr>
                  <a:stCxn id="63" idx="6"/>
                  <a:endCxn id="449" idx="2"/>
                </p:cNvCxnSpPr>
                <p:nvPr/>
              </p:nvCxnSpPr>
              <p:spPr>
                <a:xfrm>
                  <a:off x="6208024" y="3013798"/>
                  <a:ext cx="868172" cy="1135337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Straight Arrow Connector 469">
                  <a:extLst>
                    <a:ext uri="{FF2B5EF4-FFF2-40B4-BE49-F238E27FC236}">
                      <a16:creationId xmlns:a16="http://schemas.microsoft.com/office/drawing/2014/main" id="{1274F33E-C520-514C-AD94-9357EF7C8A55}"/>
                    </a:ext>
                  </a:extLst>
                </p:cNvPr>
                <p:cNvCxnSpPr>
                  <a:stCxn id="63" idx="6"/>
                  <a:endCxn id="450" idx="2"/>
                </p:cNvCxnSpPr>
                <p:nvPr/>
              </p:nvCxnSpPr>
              <p:spPr>
                <a:xfrm>
                  <a:off x="6208024" y="3013798"/>
                  <a:ext cx="868172" cy="1758037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Straight Arrow Connector 471">
                  <a:extLst>
                    <a:ext uri="{FF2B5EF4-FFF2-40B4-BE49-F238E27FC236}">
                      <a16:creationId xmlns:a16="http://schemas.microsoft.com/office/drawing/2014/main" id="{450F11AD-F66B-8A4F-AD4C-7956F147B31D}"/>
                    </a:ext>
                  </a:extLst>
                </p:cNvPr>
                <p:cNvCxnSpPr>
                  <a:stCxn id="64" idx="6"/>
                  <a:endCxn id="447" idx="2"/>
                </p:cNvCxnSpPr>
                <p:nvPr/>
              </p:nvCxnSpPr>
              <p:spPr>
                <a:xfrm flipV="1">
                  <a:off x="6210790" y="2856019"/>
                  <a:ext cx="854959" cy="804337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Straight Arrow Connector 473">
                  <a:extLst>
                    <a:ext uri="{FF2B5EF4-FFF2-40B4-BE49-F238E27FC236}">
                      <a16:creationId xmlns:a16="http://schemas.microsoft.com/office/drawing/2014/main" id="{6E03E430-9F5C-CD49-A85C-4D7A0DAAABB9}"/>
                    </a:ext>
                  </a:extLst>
                </p:cNvPr>
                <p:cNvCxnSpPr>
                  <a:stCxn id="64" idx="6"/>
                  <a:endCxn id="448" idx="2"/>
                </p:cNvCxnSpPr>
                <p:nvPr/>
              </p:nvCxnSpPr>
              <p:spPr>
                <a:xfrm flipV="1">
                  <a:off x="6210790" y="3502577"/>
                  <a:ext cx="862640" cy="15777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Straight Arrow Connector 475">
                  <a:extLst>
                    <a:ext uri="{FF2B5EF4-FFF2-40B4-BE49-F238E27FC236}">
                      <a16:creationId xmlns:a16="http://schemas.microsoft.com/office/drawing/2014/main" id="{9D14A77E-8A9F-9B44-98E3-30BA2CA29A46}"/>
                    </a:ext>
                  </a:extLst>
                </p:cNvPr>
                <p:cNvCxnSpPr>
                  <a:stCxn id="64" idx="6"/>
                  <a:endCxn id="449" idx="2"/>
                </p:cNvCxnSpPr>
                <p:nvPr/>
              </p:nvCxnSpPr>
              <p:spPr>
                <a:xfrm>
                  <a:off x="6210790" y="3660356"/>
                  <a:ext cx="865406" cy="48877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Straight Arrow Connector 477">
                  <a:extLst>
                    <a:ext uri="{FF2B5EF4-FFF2-40B4-BE49-F238E27FC236}">
                      <a16:creationId xmlns:a16="http://schemas.microsoft.com/office/drawing/2014/main" id="{76295B2C-E00E-4A43-8E73-19CBA7EF4C11}"/>
                    </a:ext>
                  </a:extLst>
                </p:cNvPr>
                <p:cNvCxnSpPr>
                  <a:stCxn id="64" idx="6"/>
                  <a:endCxn id="450" idx="3"/>
                </p:cNvCxnSpPr>
                <p:nvPr/>
              </p:nvCxnSpPr>
              <p:spPr>
                <a:xfrm>
                  <a:off x="6210790" y="3660356"/>
                  <a:ext cx="928671" cy="126421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Arrow Connector 479">
                  <a:extLst>
                    <a:ext uri="{FF2B5EF4-FFF2-40B4-BE49-F238E27FC236}">
                      <a16:creationId xmlns:a16="http://schemas.microsoft.com/office/drawing/2014/main" id="{8D57EEE0-3DC9-9B48-9946-E0978088C977}"/>
                    </a:ext>
                  </a:extLst>
                </p:cNvPr>
                <p:cNvCxnSpPr>
                  <a:cxnSpLocks/>
                  <a:stCxn id="65" idx="6"/>
                  <a:endCxn id="447" idx="3"/>
                </p:cNvCxnSpPr>
                <p:nvPr/>
              </p:nvCxnSpPr>
              <p:spPr>
                <a:xfrm flipV="1">
                  <a:off x="6210790" y="3008754"/>
                  <a:ext cx="918224" cy="127430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Straight Arrow Connector 483">
                  <a:extLst>
                    <a:ext uri="{FF2B5EF4-FFF2-40B4-BE49-F238E27FC236}">
                      <a16:creationId xmlns:a16="http://schemas.microsoft.com/office/drawing/2014/main" id="{74A7075E-B0BC-4A47-B00F-C9F2B724B38E}"/>
                    </a:ext>
                  </a:extLst>
                </p:cNvPr>
                <p:cNvCxnSpPr>
                  <a:stCxn id="65" idx="6"/>
                  <a:endCxn id="449" idx="2"/>
                </p:cNvCxnSpPr>
                <p:nvPr/>
              </p:nvCxnSpPr>
              <p:spPr>
                <a:xfrm flipV="1">
                  <a:off x="6210790" y="4149135"/>
                  <a:ext cx="865406" cy="133921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Straight Arrow Connector 485">
                  <a:extLst>
                    <a:ext uri="{FF2B5EF4-FFF2-40B4-BE49-F238E27FC236}">
                      <a16:creationId xmlns:a16="http://schemas.microsoft.com/office/drawing/2014/main" id="{6DDB21FC-1512-F44F-B604-E4063D0D79D5}"/>
                    </a:ext>
                  </a:extLst>
                </p:cNvPr>
                <p:cNvCxnSpPr>
                  <a:stCxn id="66" idx="6"/>
                  <a:endCxn id="450" idx="3"/>
                </p:cNvCxnSpPr>
                <p:nvPr/>
              </p:nvCxnSpPr>
              <p:spPr>
                <a:xfrm>
                  <a:off x="6202609" y="4923336"/>
                  <a:ext cx="936852" cy="123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Straight Arrow Connector 487">
                  <a:extLst>
                    <a:ext uri="{FF2B5EF4-FFF2-40B4-BE49-F238E27FC236}">
                      <a16:creationId xmlns:a16="http://schemas.microsoft.com/office/drawing/2014/main" id="{DA07C18A-32D1-8346-AE81-ED31468E8E2A}"/>
                    </a:ext>
                  </a:extLst>
                </p:cNvPr>
                <p:cNvCxnSpPr>
                  <a:stCxn id="67" idx="6"/>
                  <a:endCxn id="450" idx="3"/>
                </p:cNvCxnSpPr>
                <p:nvPr/>
              </p:nvCxnSpPr>
              <p:spPr>
                <a:xfrm flipV="1">
                  <a:off x="6213556" y="4924570"/>
                  <a:ext cx="925905" cy="60961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Straight Arrow Connector 489">
                  <a:extLst>
                    <a:ext uri="{FF2B5EF4-FFF2-40B4-BE49-F238E27FC236}">
                      <a16:creationId xmlns:a16="http://schemas.microsoft.com/office/drawing/2014/main" id="{C55A7F0F-D433-4945-8E11-E81532F5E988}"/>
                    </a:ext>
                  </a:extLst>
                </p:cNvPr>
                <p:cNvCxnSpPr>
                  <a:stCxn id="66" idx="6"/>
                  <a:endCxn id="449" idx="2"/>
                </p:cNvCxnSpPr>
                <p:nvPr/>
              </p:nvCxnSpPr>
              <p:spPr>
                <a:xfrm flipV="1">
                  <a:off x="6202609" y="4149135"/>
                  <a:ext cx="873587" cy="774201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Straight Arrow Connector 491">
                  <a:extLst>
                    <a:ext uri="{FF2B5EF4-FFF2-40B4-BE49-F238E27FC236}">
                      <a16:creationId xmlns:a16="http://schemas.microsoft.com/office/drawing/2014/main" id="{1894CE38-B9BA-4541-8B90-F541215DEE29}"/>
                    </a:ext>
                  </a:extLst>
                </p:cNvPr>
                <p:cNvCxnSpPr>
                  <a:stCxn id="67" idx="6"/>
                  <a:endCxn id="448" idx="2"/>
                </p:cNvCxnSpPr>
                <p:nvPr/>
              </p:nvCxnSpPr>
              <p:spPr>
                <a:xfrm flipV="1">
                  <a:off x="6213556" y="3502577"/>
                  <a:ext cx="859874" cy="203160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Straight Arrow Connector 493">
                  <a:extLst>
                    <a:ext uri="{FF2B5EF4-FFF2-40B4-BE49-F238E27FC236}">
                      <a16:creationId xmlns:a16="http://schemas.microsoft.com/office/drawing/2014/main" id="{3B8F503E-451F-5F47-89C4-25FF5797BE57}"/>
                    </a:ext>
                  </a:extLst>
                </p:cNvPr>
                <p:cNvCxnSpPr>
                  <a:stCxn id="67" idx="6"/>
                  <a:endCxn id="449" idx="3"/>
                </p:cNvCxnSpPr>
                <p:nvPr/>
              </p:nvCxnSpPr>
              <p:spPr>
                <a:xfrm flipV="1">
                  <a:off x="6213556" y="4301870"/>
                  <a:ext cx="925905" cy="1232312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Straight Arrow Connector 495">
                  <a:extLst>
                    <a:ext uri="{FF2B5EF4-FFF2-40B4-BE49-F238E27FC236}">
                      <a16:creationId xmlns:a16="http://schemas.microsoft.com/office/drawing/2014/main" id="{E32E21B0-23BD-5346-B912-23C4BE5296B1}"/>
                    </a:ext>
                  </a:extLst>
                </p:cNvPr>
                <p:cNvCxnSpPr>
                  <a:stCxn id="67" idx="6"/>
                  <a:endCxn id="447" idx="3"/>
                </p:cNvCxnSpPr>
                <p:nvPr/>
              </p:nvCxnSpPr>
              <p:spPr>
                <a:xfrm flipV="1">
                  <a:off x="6213556" y="3008754"/>
                  <a:ext cx="915458" cy="2525428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Straight Arrow Connector 497">
                  <a:extLst>
                    <a:ext uri="{FF2B5EF4-FFF2-40B4-BE49-F238E27FC236}">
                      <a16:creationId xmlns:a16="http://schemas.microsoft.com/office/drawing/2014/main" id="{3B9F7424-48B5-3649-B0FB-42511A8390ED}"/>
                    </a:ext>
                  </a:extLst>
                </p:cNvPr>
                <p:cNvCxnSpPr>
                  <a:stCxn id="66" idx="6"/>
                  <a:endCxn id="447" idx="2"/>
                </p:cNvCxnSpPr>
                <p:nvPr/>
              </p:nvCxnSpPr>
              <p:spPr>
                <a:xfrm flipV="1">
                  <a:off x="6202609" y="2856019"/>
                  <a:ext cx="863140" cy="2067317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Straight Arrow Connector 499">
                  <a:extLst>
                    <a:ext uri="{FF2B5EF4-FFF2-40B4-BE49-F238E27FC236}">
                      <a16:creationId xmlns:a16="http://schemas.microsoft.com/office/drawing/2014/main" id="{5C6CB3FB-B4D4-C14D-9644-177FE67FB026}"/>
                    </a:ext>
                  </a:extLst>
                </p:cNvPr>
                <p:cNvCxnSpPr>
                  <a:stCxn id="66" idx="6"/>
                  <a:endCxn id="448" idx="3"/>
                </p:cNvCxnSpPr>
                <p:nvPr/>
              </p:nvCxnSpPr>
              <p:spPr>
                <a:xfrm flipV="1">
                  <a:off x="6202609" y="3655312"/>
                  <a:ext cx="934086" cy="126802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504" name="Group 503">
                  <a:extLst>
                    <a:ext uri="{FF2B5EF4-FFF2-40B4-BE49-F238E27FC236}">
                      <a16:creationId xmlns:a16="http://schemas.microsoft.com/office/drawing/2014/main" id="{5FCE769E-BAD5-BE4F-B7F1-55687B659195}"/>
                    </a:ext>
                  </a:extLst>
                </p:cNvPr>
                <p:cNvGrpSpPr/>
                <p:nvPr/>
              </p:nvGrpSpPr>
              <p:grpSpPr>
                <a:xfrm>
                  <a:off x="7852854" y="3952626"/>
                  <a:ext cx="415148" cy="72672"/>
                  <a:chOff x="7905750" y="3185353"/>
                  <a:chExt cx="415148" cy="72672"/>
                </a:xfrm>
                <a:solidFill>
                  <a:srgbClr val="00B0F0"/>
                </a:solidFill>
              </p:grpSpPr>
              <p:sp>
                <p:nvSpPr>
                  <p:cNvPr id="501" name="Oval 500">
                    <a:extLst>
                      <a:ext uri="{FF2B5EF4-FFF2-40B4-BE49-F238E27FC236}">
                        <a16:creationId xmlns:a16="http://schemas.microsoft.com/office/drawing/2014/main" id="{20079D02-E1EE-1D40-81CF-7E09FC6A76BA}"/>
                      </a:ext>
                    </a:extLst>
                  </p:cNvPr>
                  <p:cNvSpPr/>
                  <p:nvPr/>
                </p:nvSpPr>
                <p:spPr>
                  <a:xfrm>
                    <a:off x="7905750" y="3185353"/>
                    <a:ext cx="72000" cy="7267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2" name="Oval 501">
                    <a:extLst>
                      <a:ext uri="{FF2B5EF4-FFF2-40B4-BE49-F238E27FC236}">
                        <a16:creationId xmlns:a16="http://schemas.microsoft.com/office/drawing/2014/main" id="{CED5462A-0AAF-5E4D-8539-D1E000845729}"/>
                      </a:ext>
                    </a:extLst>
                  </p:cNvPr>
                  <p:cNvSpPr/>
                  <p:nvPr/>
                </p:nvSpPr>
                <p:spPr>
                  <a:xfrm>
                    <a:off x="8077324" y="3185353"/>
                    <a:ext cx="72000" cy="7267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3" name="Oval 502">
                    <a:extLst>
                      <a:ext uri="{FF2B5EF4-FFF2-40B4-BE49-F238E27FC236}">
                        <a16:creationId xmlns:a16="http://schemas.microsoft.com/office/drawing/2014/main" id="{5DC98AB2-559C-3942-AC6E-EBC285D3778D}"/>
                      </a:ext>
                    </a:extLst>
                  </p:cNvPr>
                  <p:cNvSpPr/>
                  <p:nvPr/>
                </p:nvSpPr>
                <p:spPr>
                  <a:xfrm>
                    <a:off x="8248898" y="3185353"/>
                    <a:ext cx="72000" cy="72672"/>
                  </a:xfrm>
                  <a:prstGeom prst="ellipse">
                    <a:avLst/>
                  </a:prstGeom>
                </p:spPr>
                <p:style>
                  <a:lnRef idx="2">
                    <a:schemeClr val="dk1">
                      <a:shade val="50000"/>
                    </a:schemeClr>
                  </a:lnRef>
                  <a:fillRef idx="1">
                    <a:schemeClr val="dk1"/>
                  </a:fillRef>
                  <a:effectRef idx="0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64242953-764E-A740-B56C-15AD08798F0A}"/>
                  </a:ext>
                </a:extLst>
              </p:cNvPr>
              <p:cNvGrpSpPr/>
              <p:nvPr/>
            </p:nvGrpSpPr>
            <p:grpSpPr>
              <a:xfrm>
                <a:off x="4483095" y="2367240"/>
                <a:ext cx="1298461" cy="3166942"/>
                <a:chOff x="4483095" y="2367240"/>
                <a:chExt cx="1298461" cy="3166942"/>
              </a:xfrm>
            </p:grpSpPr>
            <p:cxnSp>
              <p:nvCxnSpPr>
                <p:cNvPr id="180" name="Google Shape;393;p48">
                  <a:extLst>
                    <a:ext uri="{FF2B5EF4-FFF2-40B4-BE49-F238E27FC236}">
                      <a16:creationId xmlns:a16="http://schemas.microsoft.com/office/drawing/2014/main" id="{55D19436-682D-7F45-BB45-3ACBB8920B3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8510" y="2912798"/>
                  <a:ext cx="1282099" cy="2010538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oogle Shape;390;p48">
                  <a:extLst>
                    <a:ext uri="{FF2B5EF4-FFF2-40B4-BE49-F238E27FC236}">
                      <a16:creationId xmlns:a16="http://schemas.microsoft.com/office/drawing/2014/main" id="{7F61DCBC-6DCC-A447-976E-8103F067E6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230" y="3494955"/>
                  <a:ext cx="1258379" cy="1428381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oogle Shape;398;p48">
                  <a:extLst>
                    <a:ext uri="{FF2B5EF4-FFF2-40B4-BE49-F238E27FC236}">
                      <a16:creationId xmlns:a16="http://schemas.microsoft.com/office/drawing/2014/main" id="{CC8A2E53-D5E9-AB4E-AE27-B9035FF5CA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230" y="3494955"/>
                  <a:ext cx="1269326" cy="2039227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Google Shape;385;p48">
                  <a:extLst>
                    <a:ext uri="{FF2B5EF4-FFF2-40B4-BE49-F238E27FC236}">
                      <a16:creationId xmlns:a16="http://schemas.microsoft.com/office/drawing/2014/main" id="{4FA09584-B76D-6748-A92B-9F8AAA4F6E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230" y="3494955"/>
                  <a:ext cx="1266560" cy="165401"/>
                </a:xfrm>
                <a:prstGeom prst="straightConnector1">
                  <a:avLst/>
                </a:prstGeom>
                <a:ln>
                  <a:headEnd type="none" w="sm" len="sm"/>
                  <a:tailEnd type="none" w="sm" len="sm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Google Shape;372;p48">
                  <a:extLst>
                    <a:ext uri="{FF2B5EF4-FFF2-40B4-BE49-F238E27FC236}">
                      <a16:creationId xmlns:a16="http://schemas.microsoft.com/office/drawing/2014/main" id="{488900D0-51FC-CA4F-8EC1-3067FC4555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8510" y="2367240"/>
                  <a:ext cx="1289358" cy="545558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Google Shape;376;p48">
                  <a:extLst>
                    <a:ext uri="{FF2B5EF4-FFF2-40B4-BE49-F238E27FC236}">
                      <a16:creationId xmlns:a16="http://schemas.microsoft.com/office/drawing/2014/main" id="{871D0D0B-C8CB-FF45-8ED3-4641E27748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12230" y="3013798"/>
                  <a:ext cx="1263794" cy="481157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86" name="Google Shape;378;p48">
                  <a:extLst>
                    <a:ext uri="{FF2B5EF4-FFF2-40B4-BE49-F238E27FC236}">
                      <a16:creationId xmlns:a16="http://schemas.microsoft.com/office/drawing/2014/main" id="{4F0AC946-2030-3E4E-B63E-05F96A8C65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3095" y="4923336"/>
                  <a:ext cx="1287514" cy="113463"/>
                </a:xfrm>
                <a:prstGeom prst="straightConnector1">
                  <a:avLst/>
                </a:prstGeom>
                <a:ln w="9525" cap="flat" cmpd="sng" algn="ctr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Google Shape;379;p48">
                  <a:extLst>
                    <a:ext uri="{FF2B5EF4-FFF2-40B4-BE49-F238E27FC236}">
                      <a16:creationId xmlns:a16="http://schemas.microsoft.com/office/drawing/2014/main" id="{EEDAE822-E58C-7347-ABF0-5694758F0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3095" y="4283056"/>
                  <a:ext cx="1295695" cy="75374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Google Shape;380;p48">
                  <a:extLst>
                    <a:ext uri="{FF2B5EF4-FFF2-40B4-BE49-F238E27FC236}">
                      <a16:creationId xmlns:a16="http://schemas.microsoft.com/office/drawing/2014/main" id="{AE21431D-35D0-8341-A953-4EB3B40DE9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3095" y="5036799"/>
                  <a:ext cx="1298461" cy="497383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Google Shape;381;p48">
                  <a:extLst>
                    <a:ext uri="{FF2B5EF4-FFF2-40B4-BE49-F238E27FC236}">
                      <a16:creationId xmlns:a16="http://schemas.microsoft.com/office/drawing/2014/main" id="{9C7252E3-23EC-AC4B-8D6E-A325C80909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3095" y="3013798"/>
                  <a:ext cx="1292929" cy="2023001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Google Shape;382;p48">
                  <a:extLst>
                    <a:ext uri="{FF2B5EF4-FFF2-40B4-BE49-F238E27FC236}">
                      <a16:creationId xmlns:a16="http://schemas.microsoft.com/office/drawing/2014/main" id="{AEE55ACE-1B7F-DD49-97DB-8A8D636585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3095" y="3660356"/>
                  <a:ext cx="1295695" cy="1376443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91" name="Google Shape;383;p48">
                  <a:extLst>
                    <a:ext uri="{FF2B5EF4-FFF2-40B4-BE49-F238E27FC236}">
                      <a16:creationId xmlns:a16="http://schemas.microsoft.com/office/drawing/2014/main" id="{7A6B1A7C-FD6A-B94C-B0F7-1DB8C84280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483095" y="2367240"/>
                  <a:ext cx="1294773" cy="2669559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Google Shape;384;p48">
                  <a:extLst>
                    <a:ext uri="{FF2B5EF4-FFF2-40B4-BE49-F238E27FC236}">
                      <a16:creationId xmlns:a16="http://schemas.microsoft.com/office/drawing/2014/main" id="{A6EC091B-D9C7-E143-9F43-BFFF56B68A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8510" y="2912798"/>
                  <a:ext cx="1287514" cy="101000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Google Shape;389;p48">
                  <a:extLst>
                    <a:ext uri="{FF2B5EF4-FFF2-40B4-BE49-F238E27FC236}">
                      <a16:creationId xmlns:a16="http://schemas.microsoft.com/office/drawing/2014/main" id="{D2671343-6050-7C47-830B-BC3BB6CBFD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12230" y="2367240"/>
                  <a:ext cx="1265638" cy="1127715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Google Shape;391;p48">
                  <a:extLst>
                    <a:ext uri="{FF2B5EF4-FFF2-40B4-BE49-F238E27FC236}">
                      <a16:creationId xmlns:a16="http://schemas.microsoft.com/office/drawing/2014/main" id="{7033AF57-CF96-1947-8152-69053214A0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12230" y="3494955"/>
                  <a:ext cx="1266560" cy="788101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Google Shape;392;p48">
                  <a:extLst>
                    <a:ext uri="{FF2B5EF4-FFF2-40B4-BE49-F238E27FC236}">
                      <a16:creationId xmlns:a16="http://schemas.microsoft.com/office/drawing/2014/main" id="{8326862A-24CE-F848-8E2C-6CF9F334D9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8510" y="2912798"/>
                  <a:ext cx="1290280" cy="747558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96" name="Google Shape;394;p48">
                  <a:extLst>
                    <a:ext uri="{FF2B5EF4-FFF2-40B4-BE49-F238E27FC236}">
                      <a16:creationId xmlns:a16="http://schemas.microsoft.com/office/drawing/2014/main" id="{17A14F88-0131-914F-AD2A-98B1EBD135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8510" y="2912798"/>
                  <a:ext cx="1290280" cy="1370258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Google Shape;395;p48">
                  <a:extLst>
                    <a:ext uri="{FF2B5EF4-FFF2-40B4-BE49-F238E27FC236}">
                      <a16:creationId xmlns:a16="http://schemas.microsoft.com/office/drawing/2014/main" id="{4D9CFB9C-EAD9-534C-9E4F-65E67E7178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488510" y="2912798"/>
                  <a:ext cx="1293046" cy="2621384"/>
                </a:xfrm>
                <a:prstGeom prst="straightConnector1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E955596-B321-D444-954F-6F511E5A766C}"/>
              </a:ext>
            </a:extLst>
          </p:cNvPr>
          <p:cNvGrpSpPr/>
          <p:nvPr/>
        </p:nvGrpSpPr>
        <p:grpSpPr>
          <a:xfrm>
            <a:off x="4711395" y="2453031"/>
            <a:ext cx="4641777" cy="2845143"/>
            <a:chOff x="4711395" y="2453031"/>
            <a:chExt cx="4641777" cy="2845143"/>
          </a:xfrm>
        </p:grpSpPr>
        <p:sp>
          <p:nvSpPr>
            <p:cNvPr id="4" name="Cube 3">
              <a:extLst>
                <a:ext uri="{FF2B5EF4-FFF2-40B4-BE49-F238E27FC236}">
                  <a16:creationId xmlns:a16="http://schemas.microsoft.com/office/drawing/2014/main" id="{841C7512-B41E-CD48-B07F-2B9EC6DB57FB}"/>
                </a:ext>
              </a:extLst>
            </p:cNvPr>
            <p:cNvSpPr/>
            <p:nvPr/>
          </p:nvSpPr>
          <p:spPr>
            <a:xfrm>
              <a:off x="5691516" y="2453031"/>
              <a:ext cx="2845143" cy="2845143"/>
            </a:xfrm>
            <a:prstGeom prst="cub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“Black-box”</a:t>
              </a:r>
            </a:p>
            <a:p>
              <a:pPr algn="ctr"/>
              <a:r>
                <a:rPr lang="en-US" dirty="0"/>
                <a:t>Neural Net</a:t>
              </a:r>
            </a:p>
          </p:txBody>
        </p:sp>
        <p:sp>
          <p:nvSpPr>
            <p:cNvPr id="201" name="Right Arrow 200">
              <a:extLst>
                <a:ext uri="{FF2B5EF4-FFF2-40B4-BE49-F238E27FC236}">
                  <a16:creationId xmlns:a16="http://schemas.microsoft.com/office/drawing/2014/main" id="{028AF875-AEDB-3E4C-AE92-F501C74025D6}"/>
                </a:ext>
              </a:extLst>
            </p:cNvPr>
            <p:cNvSpPr/>
            <p:nvPr/>
          </p:nvSpPr>
          <p:spPr>
            <a:xfrm>
              <a:off x="8736380" y="3759558"/>
              <a:ext cx="616792" cy="309757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Right Arrow 201">
              <a:extLst>
                <a:ext uri="{FF2B5EF4-FFF2-40B4-BE49-F238E27FC236}">
                  <a16:creationId xmlns:a16="http://schemas.microsoft.com/office/drawing/2014/main" id="{77D3DC59-B9EB-5645-A761-41058E6C245A}"/>
                </a:ext>
              </a:extLst>
            </p:cNvPr>
            <p:cNvSpPr/>
            <p:nvPr/>
          </p:nvSpPr>
          <p:spPr>
            <a:xfrm>
              <a:off x="4711395" y="3760921"/>
              <a:ext cx="616792" cy="309757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4" name="Google Shape;375;p48">
                <a:extLst>
                  <a:ext uri="{FF2B5EF4-FFF2-40B4-BE49-F238E27FC236}">
                    <a16:creationId xmlns:a16="http://schemas.microsoft.com/office/drawing/2014/main" id="{10ACB191-5B49-CD4E-9EE4-A907C484AF05}"/>
                  </a:ext>
                </a:extLst>
              </p:cNvPr>
              <p:cNvSpPr/>
              <p:nvPr/>
            </p:nvSpPr>
            <p:spPr>
              <a:xfrm>
                <a:off x="9496763" y="3710228"/>
                <a:ext cx="432000" cy="432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1</m:t>
                      </m:r>
                    </m:oMath>
                  </m:oMathPara>
                </a14:m>
                <a:endParaRPr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04" name="Google Shape;375;p48">
                <a:extLst>
                  <a:ext uri="{FF2B5EF4-FFF2-40B4-BE49-F238E27FC236}">
                    <a16:creationId xmlns:a16="http://schemas.microsoft.com/office/drawing/2014/main" id="{10ACB191-5B49-CD4E-9EE4-A907C484AF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6763" y="3710228"/>
                <a:ext cx="432000" cy="432000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tx1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5" name="Google Shape;375;p48">
                <a:extLst>
                  <a:ext uri="{FF2B5EF4-FFF2-40B4-BE49-F238E27FC236}">
                    <a16:creationId xmlns:a16="http://schemas.microsoft.com/office/drawing/2014/main" id="{0805AEDF-9933-4D43-B2C5-1DB475A1CCAB}"/>
                  </a:ext>
                </a:extLst>
              </p:cNvPr>
              <p:cNvSpPr/>
              <p:nvPr/>
            </p:nvSpPr>
            <p:spPr>
              <a:xfrm>
                <a:off x="9502113" y="3710228"/>
                <a:ext cx="432000" cy="432000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  <a:headEnd type="none" w="sm" len="sm"/>
                <a:tailEnd type="none" w="sm" len="sm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spcFirstLastPara="1" wrap="square" lIns="121900" tIns="60933" rIns="121900" bIns="60933" anchor="ctr" anchorCtr="0">
                <a:no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0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libri"/>
                          <a:cs typeface="Calibri"/>
                          <a:sym typeface="Calibri"/>
                        </a:rPr>
                        <m:t>0</m:t>
                      </m:r>
                    </m:oMath>
                  </m:oMathPara>
                </a14:m>
                <a:endParaRPr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mc:Choice>
        <mc:Fallback xmlns="">
          <p:sp>
            <p:nvSpPr>
              <p:cNvPr id="205" name="Google Shape;375;p48">
                <a:extLst>
                  <a:ext uri="{FF2B5EF4-FFF2-40B4-BE49-F238E27FC236}">
                    <a16:creationId xmlns:a16="http://schemas.microsoft.com/office/drawing/2014/main" id="{0805AEDF-9933-4D43-B2C5-1DB475A1C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2113" y="3710228"/>
                <a:ext cx="432000" cy="432000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tx1"/>
                </a:solidFill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C852BE-F9B4-3546-A5DE-593DC05E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6C257-786F-7145-A869-14D29FA4C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0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" grpId="0"/>
      <p:bldP spid="518" grpId="0"/>
      <p:bldP spid="518" grpId="1"/>
      <p:bldP spid="536" grpId="0"/>
      <p:bldP spid="204" grpId="0" animBg="1"/>
      <p:bldP spid="20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1357</TotalTime>
  <Words>1398</Words>
  <Application>Microsoft Macintosh PowerPoint</Application>
  <PresentationFormat>Widescreen</PresentationFormat>
  <Paragraphs>382</Paragraphs>
  <Slides>30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Open Sans</vt:lpstr>
      <vt:lpstr>Arial</vt:lpstr>
      <vt:lpstr>Calibri</vt:lpstr>
      <vt:lpstr>Calibri Light</vt:lpstr>
      <vt:lpstr>Cambria Math</vt:lpstr>
      <vt:lpstr>Office Theme</vt:lpstr>
      <vt:lpstr>Quantitative Verification of Neural Networks and Its Security Applications</vt:lpstr>
      <vt:lpstr>PowerPoint Presentation</vt:lpstr>
      <vt:lpstr>Verifying Properties of Neural Networks</vt:lpstr>
      <vt:lpstr>Fairness Example</vt:lpstr>
      <vt:lpstr>Fairness Example</vt:lpstr>
      <vt:lpstr>Quantitative Verification of Neural Networks</vt:lpstr>
      <vt:lpstr>Contributions</vt:lpstr>
      <vt:lpstr>Quantitative Verification Soundness</vt:lpstr>
      <vt:lpstr>How to Quantify?</vt:lpstr>
      <vt:lpstr>From 299 to #SAT</vt:lpstr>
      <vt:lpstr>Complexity of the Problem</vt:lpstr>
      <vt:lpstr>Approach</vt:lpstr>
      <vt:lpstr>Obtaining the Specification for BNNs</vt:lpstr>
      <vt:lpstr>PowerPoint Presentation</vt:lpstr>
      <vt:lpstr>Encoding to CNF</vt:lpstr>
      <vt:lpstr>Encoding to CNF</vt:lpstr>
      <vt:lpstr>Intractable Encodings</vt:lpstr>
      <vt:lpstr>Efficient Encodings</vt:lpstr>
      <vt:lpstr>PowerPoint Presentation</vt:lpstr>
      <vt:lpstr>A New Concept: Equicardinality</vt:lpstr>
      <vt:lpstr>Quantitative Verification in a Nutshell</vt:lpstr>
      <vt:lpstr>Application I: Fairness</vt:lpstr>
      <vt:lpstr>Application I: Fairness</vt:lpstr>
      <vt:lpstr>Application II: Robustness</vt:lpstr>
      <vt:lpstr>Application II: Robustness</vt:lpstr>
      <vt:lpstr>Application II: Robustness </vt:lpstr>
      <vt:lpstr>Application III: Trojan Attack</vt:lpstr>
      <vt:lpstr>Application III: Trojan Attack</vt:lpstr>
      <vt:lpstr>Performance Evaluation</vt:lpstr>
      <vt:lpstr>Take-Away &amp;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Quantitative Verification of Neural Networks and Its Security Applications</dc:title>
  <dc:creator>Teodora Baluta</dc:creator>
  <cp:lastModifiedBy>Teodora Baluta</cp:lastModifiedBy>
  <cp:revision>133</cp:revision>
  <dcterms:created xsi:type="dcterms:W3CDTF">2020-03-10T02:36:50Z</dcterms:created>
  <dcterms:modified xsi:type="dcterms:W3CDTF">2020-05-31T15:23:54Z</dcterms:modified>
</cp:coreProperties>
</file>